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5"/>
  </p:notesMasterIdLst>
  <p:sldIdLst>
    <p:sldId id="257" r:id="rId3"/>
    <p:sldId id="289" r:id="rId4"/>
    <p:sldId id="423" r:id="rId5"/>
    <p:sldId id="259" r:id="rId6"/>
    <p:sldId id="496" r:id="rId7"/>
    <p:sldId id="419" r:id="rId8"/>
    <p:sldId id="511" r:id="rId9"/>
    <p:sldId id="418" r:id="rId10"/>
    <p:sldId id="421" r:id="rId11"/>
    <p:sldId id="422" r:id="rId12"/>
    <p:sldId id="512" r:id="rId13"/>
    <p:sldId id="370" r:id="rId14"/>
    <p:sldId id="260" r:id="rId15"/>
    <p:sldId id="258" r:id="rId16"/>
    <p:sldId id="513" r:id="rId17"/>
    <p:sldId id="439" r:id="rId18"/>
    <p:sldId id="441" r:id="rId19"/>
    <p:sldId id="519" r:id="rId20"/>
    <p:sldId id="517" r:id="rId21"/>
    <p:sldId id="498" r:id="rId22"/>
    <p:sldId id="262" r:id="rId23"/>
    <p:sldId id="516" r:id="rId24"/>
    <p:sldId id="518" r:id="rId25"/>
    <p:sldId id="264" r:id="rId26"/>
    <p:sldId id="442" r:id="rId27"/>
    <p:sldId id="443" r:id="rId28"/>
    <p:sldId id="444" r:id="rId29"/>
    <p:sldId id="446" r:id="rId30"/>
    <p:sldId id="437" r:id="rId31"/>
    <p:sldId id="657" r:id="rId32"/>
    <p:sldId id="658" r:id="rId33"/>
    <p:sldId id="447" r:id="rId34"/>
    <p:sldId id="450" r:id="rId35"/>
    <p:sldId id="449" r:id="rId36"/>
    <p:sldId id="452" r:id="rId37"/>
    <p:sldId id="453" r:id="rId38"/>
    <p:sldId id="454" r:id="rId39"/>
    <p:sldId id="455" r:id="rId40"/>
    <p:sldId id="456" r:id="rId41"/>
    <p:sldId id="596" r:id="rId42"/>
    <p:sldId id="459" r:id="rId43"/>
    <p:sldId id="457" r:id="rId44"/>
    <p:sldId id="458" r:id="rId45"/>
    <p:sldId id="597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550" r:id="rId55"/>
    <p:sldId id="560" r:id="rId56"/>
    <p:sldId id="561" r:id="rId57"/>
    <p:sldId id="562" r:id="rId58"/>
    <p:sldId id="563" r:id="rId59"/>
    <p:sldId id="564" r:id="rId60"/>
    <p:sldId id="487" r:id="rId61"/>
    <p:sldId id="565" r:id="rId62"/>
    <p:sldId id="566" r:id="rId63"/>
    <p:sldId id="567" r:id="rId64"/>
    <p:sldId id="568" r:id="rId65"/>
    <p:sldId id="595" r:id="rId66"/>
    <p:sldId id="592" r:id="rId67"/>
    <p:sldId id="569" r:id="rId68"/>
    <p:sldId id="570" r:id="rId69"/>
    <p:sldId id="571" r:id="rId70"/>
    <p:sldId id="594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488" r:id="rId80"/>
    <p:sldId id="580" r:id="rId81"/>
    <p:sldId id="311" r:id="rId82"/>
    <p:sldId id="522" r:id="rId83"/>
    <p:sldId id="312" r:id="rId84"/>
    <p:sldId id="313" r:id="rId85"/>
    <p:sldId id="314" r:id="rId86"/>
    <p:sldId id="315" r:id="rId87"/>
    <p:sldId id="331" r:id="rId88"/>
    <p:sldId id="581" r:id="rId89"/>
    <p:sldId id="490" r:id="rId90"/>
    <p:sldId id="491" r:id="rId91"/>
    <p:sldId id="492" r:id="rId92"/>
    <p:sldId id="493" r:id="rId93"/>
    <p:sldId id="494" r:id="rId94"/>
    <p:sldId id="495" r:id="rId95"/>
    <p:sldId id="371" r:id="rId96"/>
    <p:sldId id="427" r:id="rId97"/>
    <p:sldId id="349" r:id="rId98"/>
    <p:sldId id="431" r:id="rId99"/>
    <p:sldId id="429" r:id="rId100"/>
    <p:sldId id="430" r:id="rId101"/>
    <p:sldId id="432" r:id="rId102"/>
    <p:sldId id="433" r:id="rId103"/>
    <p:sldId id="352" r:id="rId104"/>
    <p:sldId id="499" r:id="rId105"/>
    <p:sldId id="434" r:id="rId106"/>
    <p:sldId id="350" r:id="rId107"/>
    <p:sldId id="435" r:id="rId108"/>
    <p:sldId id="355" r:id="rId109"/>
    <p:sldId id="356" r:id="rId110"/>
    <p:sldId id="390" r:id="rId111"/>
    <p:sldId id="554" r:id="rId112"/>
    <p:sldId id="351" r:id="rId113"/>
    <p:sldId id="654" r:id="rId114"/>
    <p:sldId id="655" r:id="rId115"/>
    <p:sldId id="353" r:id="rId116"/>
    <p:sldId id="379" r:id="rId117"/>
    <p:sldId id="376" r:id="rId118"/>
    <p:sldId id="598" r:id="rId119"/>
    <p:sldId id="599" r:id="rId120"/>
    <p:sldId id="600" r:id="rId121"/>
    <p:sldId id="601" r:id="rId122"/>
    <p:sldId id="602" r:id="rId123"/>
    <p:sldId id="603" r:id="rId124"/>
    <p:sldId id="604" r:id="rId125"/>
    <p:sldId id="605" r:id="rId126"/>
    <p:sldId id="606" r:id="rId127"/>
    <p:sldId id="652" r:id="rId128"/>
    <p:sldId id="609" r:id="rId129"/>
    <p:sldId id="607" r:id="rId130"/>
    <p:sldId id="608" r:id="rId131"/>
    <p:sldId id="610" r:id="rId132"/>
    <p:sldId id="611" r:id="rId133"/>
    <p:sldId id="612" r:id="rId134"/>
    <p:sldId id="613" r:id="rId135"/>
    <p:sldId id="614" r:id="rId136"/>
    <p:sldId id="615" r:id="rId137"/>
    <p:sldId id="616" r:id="rId138"/>
    <p:sldId id="617" r:id="rId139"/>
    <p:sldId id="618" r:id="rId140"/>
    <p:sldId id="619" r:id="rId141"/>
    <p:sldId id="620" r:id="rId142"/>
    <p:sldId id="621" r:id="rId143"/>
    <p:sldId id="622" r:id="rId144"/>
    <p:sldId id="623" r:id="rId145"/>
    <p:sldId id="624" r:id="rId146"/>
    <p:sldId id="625" r:id="rId147"/>
    <p:sldId id="626" r:id="rId148"/>
    <p:sldId id="627" r:id="rId149"/>
    <p:sldId id="628" r:id="rId150"/>
    <p:sldId id="629" r:id="rId151"/>
    <p:sldId id="630" r:id="rId152"/>
    <p:sldId id="631" r:id="rId153"/>
    <p:sldId id="632" r:id="rId154"/>
    <p:sldId id="633" r:id="rId155"/>
    <p:sldId id="634" r:id="rId156"/>
    <p:sldId id="635" r:id="rId157"/>
    <p:sldId id="636" r:id="rId158"/>
    <p:sldId id="637" r:id="rId159"/>
    <p:sldId id="638" r:id="rId160"/>
    <p:sldId id="639" r:id="rId161"/>
    <p:sldId id="640" r:id="rId162"/>
    <p:sldId id="641" r:id="rId163"/>
    <p:sldId id="642" r:id="rId164"/>
    <p:sldId id="643" r:id="rId165"/>
    <p:sldId id="644" r:id="rId166"/>
    <p:sldId id="645" r:id="rId167"/>
    <p:sldId id="646" r:id="rId168"/>
    <p:sldId id="647" r:id="rId169"/>
    <p:sldId id="648" r:id="rId170"/>
    <p:sldId id="649" r:id="rId171"/>
    <p:sldId id="650" r:id="rId172"/>
    <p:sldId id="651" r:id="rId173"/>
    <p:sldId id="656" r:id="rId1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uame Bal (ext)" initials="GB(" lastIdx="58" clrIdx="0">
    <p:extLst/>
  </p:cmAuthor>
  <p:cmAuthor id="2" name="training1" initials="t" lastIdx="3" clrIdx="1"/>
  <p:cmAuthor id="3" name="Yves Reecht" initials="YR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7E"/>
    <a:srgbClr val="ECBEBA"/>
    <a:srgbClr val="C9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28" autoAdjust="0"/>
  </p:normalViewPr>
  <p:slideViewPr>
    <p:cSldViewPr snapToGrid="0">
      <p:cViewPr varScale="1">
        <p:scale>
          <a:sx n="157" d="100"/>
          <a:sy n="157" d="100"/>
        </p:scale>
        <p:origin x="114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presProps" Target="presProps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tableStyles" Target="tableStyle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commentAuthors" Target="commentAuthor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20:20.460" idx="48">
    <p:pos x="10" y="10"/>
    <p:text>more exercises to be sure people are okay with it. Struggled to much latter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11-22T16:26:52.472" idx="2">
    <p:pos x="10" y="10"/>
    <p:text>question to be modified or stuff explained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5:51:57.141" idx="58">
    <p:pos x="2213" y="1472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1:12.270" idx="54">
    <p:pos x="1507" y="115"/>
    <p:text>make them do easy exercices to realize i value changes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3:00:50.412" idx="55">
    <p:pos x="1728" y="115"/>
    <p:text>move into extra section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33.614" idx="56">
    <p:pos x="4925" y="221"/>
    <p:text>move in extra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7:33.713" idx="39">
    <p:pos x="10" y="10"/>
    <p:text>load true big data then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6:47:24.159" idx="45">
    <p:pos x="10" y="10"/>
    <p:text>later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7:01.841" idx="32">
    <p:pos x="3562" y="221"/>
    <p:text>move for later ?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8:19.956" idx="34">
    <p:pos x="1757" y="221"/>
    <p:text>suppress as already presented by Yves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49:12.881" idx="35">
    <p:pos x="4262" y="3648"/>
    <p:text>suppress last sentence, create second dia giving potential data entry issues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5T12:50:14.095" idx="36">
    <p:pos x="5635" y="3091"/>
    <p:text>keep for later ?!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10T14:31:41.136" idx="11">
    <p:pos x="2440" y="831"/>
    <p:text>Verifier les noms des fichiers a creer pour etre coherents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B2009-1942-4BBC-8ADC-E17CA5DB2036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77E27-441B-49A7-9556-6E98F3EFB594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35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136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77E27-441B-49A7-9556-6E98F3EFB594}" type="slidenum">
              <a:rPr lang="en-IE" smtClean="0">
                <a:solidFill>
                  <a:prstClr val="black"/>
                </a:solidFill>
              </a:rPr>
              <a:pPr/>
              <a:t>137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B85EE-19F7-4805-9267-1FE193330CEF}" type="slidenum">
              <a:rPr lang="en-IE" altLang="en-US">
                <a:solidFill>
                  <a:prstClr val="black"/>
                </a:solidFill>
              </a:rPr>
              <a:pPr/>
              <a:t>169</a:t>
            </a:fld>
            <a:endParaRPr lang="en-IE" altLang="en-US">
              <a:solidFill>
                <a:prstClr val="black"/>
              </a:solidFill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7113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6072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85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158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7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95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2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438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51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78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29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5373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81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0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2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67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5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44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2494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01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/>
              <a:pPr/>
              <a:t>26/10/2020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/>
              <a:pPr/>
              <a:t>‹N°›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597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FBFB-1B28-4FC1-8DBD-81E5B345B8A7}" type="datetimeFigureOut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26/10/2020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73E9-90D8-4721-989F-C24A9CFAA279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0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github.com/GuillaumeBal/r.training.mnh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5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kbook-r.com/Graphs/Axes_(ggplot2)/" TargetMode="External"/><Relationship Id="rId7" Type="http://schemas.openxmlformats.org/officeDocument/2006/relationships/image" Target="../media/image152.jpeg"/><Relationship Id="rId2" Type="http://schemas.openxmlformats.org/officeDocument/2006/relationships/hyperlink" Target="https://bigfish.joomla.com/mee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r-graph-gallery.com/" TargetMode="External"/><Relationship Id="rId4" Type="http://schemas.openxmlformats.org/officeDocument/2006/relationships/hyperlink" Target="http://girke.bioinformatics.ucr.edu/GEN242/vignettes/15_Rgraphics/Rgraphics.html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gif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ert_Gentleman_(statistician)" TargetMode="External"/><Relationship Id="rId2" Type="http://schemas.openxmlformats.org/officeDocument/2006/relationships/hyperlink" Target="https://en.wikipedia.org/wiki/Ross_Ihak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r-project.org/" TargetMode="External"/><Relationship Id="rId4" Type="http://schemas.openxmlformats.org/officeDocument/2006/relationships/hyperlink" Target="https://en.wikipedia.org/wiki/University_of_Auckla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png"/><Relationship Id="rId5" Type="http://schemas.openxmlformats.org/officeDocument/2006/relationships/image" Target="../media/image6.png"/><Relationship Id="rId10" Type="http://schemas.openxmlformats.org/officeDocument/2006/relationships/comments" Target="../comments/comment12.xml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jpe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Homoscedasticity" TargetMode="Externa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comments" Target="../comments/comment13.xml"/><Relationship Id="rId4" Type="http://schemas.openxmlformats.org/officeDocument/2006/relationships/image" Target="../media/image19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igfish.joomla.com/" TargetMode="Externa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xts" TargetMode="External"/><Relationship Id="rId2" Type="http://schemas.openxmlformats.org/officeDocument/2006/relationships/hyperlink" Target="https://cran.r-project.org/web/packages/zoo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https://bigfish.joomla.com/" TargetMode="External"/><Relationship Id="rId4" Type="http://schemas.openxmlformats.org/officeDocument/2006/relationships/hyperlink" Target="https://cran.r-project.org/web/packages/quantmod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erekogle.com/fishR/" TargetMode="Externa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7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eg"/><Relationship Id="rId13" Type="http://schemas.openxmlformats.org/officeDocument/2006/relationships/image" Target="../media/image6.png"/><Relationship Id="rId3" Type="http://schemas.openxmlformats.org/officeDocument/2006/relationships/image" Target="../media/image208.jpeg"/><Relationship Id="rId7" Type="http://schemas.openxmlformats.org/officeDocument/2006/relationships/hyperlink" Target="mailto:bigfish_mailing_list@googlegroups.com" TargetMode="External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at.ethz.ch/mailman/listinfo/r-help" TargetMode="External"/><Relationship Id="rId11" Type="http://schemas.openxmlformats.org/officeDocument/2006/relationships/image" Target="../media/image212.gif"/><Relationship Id="rId5" Type="http://schemas.openxmlformats.org/officeDocument/2006/relationships/hyperlink" Target="http://r.789695.n4.nabble.com/" TargetMode="External"/><Relationship Id="rId10" Type="http://schemas.openxmlformats.org/officeDocument/2006/relationships/image" Target="../media/image211.jpeg"/><Relationship Id="rId4" Type="http://schemas.openxmlformats.org/officeDocument/2006/relationships/hyperlink" Target="http://stats.stackexchange.com/questions/tagged/r" TargetMode="External"/><Relationship Id="rId9" Type="http://schemas.openxmlformats.org/officeDocument/2006/relationships/image" Target="../media/image210.jpeg"/><Relationship Id="rId14" Type="http://schemas.openxmlformats.org/officeDocument/2006/relationships/image" Target="../media/image2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rwBc6Pw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hyperlink" Target="https://www.datacamp.com/community/tutorials/r-tutorial-read-excel-into-r?tap_a=5644-dce66f&amp;tap_s=10907-287229" TargetMode="External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.ethz.ch/R-manual/R-devel/library/base/html/NA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11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115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8.gif"/><Relationship Id="rId4" Type="http://schemas.openxmlformats.org/officeDocument/2006/relationships/image" Target="../media/image12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19298"/>
            <a:ext cx="9144000" cy="3490152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R for beginners training course</a:t>
            </a:r>
            <a:br>
              <a:rPr lang="en-IE" sz="5400" dirty="0"/>
            </a:br>
            <a:br>
              <a:rPr lang="en-IE" sz="5400" dirty="0"/>
            </a:br>
            <a:r>
              <a:rPr lang="en-IE" sz="2700" dirty="0"/>
              <a:t>Guillaume Bal</a:t>
            </a:r>
            <a:br>
              <a:rPr lang="en-IE" sz="2700" dirty="0"/>
            </a:br>
            <a:br>
              <a:rPr lang="en-IE" sz="2700" dirty="0"/>
            </a:br>
            <a:r>
              <a:rPr lang="en-IE" sz="2700" dirty="0">
                <a:hlinkClick r:id="rId2"/>
              </a:rPr>
              <a:t>https://github.com/GuillaumeBal/r.training.mnhn</a:t>
            </a:r>
            <a:br>
              <a:rPr lang="en-IE" sz="2700" dirty="0"/>
            </a:br>
            <a:br>
              <a:rPr lang="en-IE" sz="2700" dirty="0"/>
            </a:br>
            <a:br>
              <a:rPr lang="en-IE" sz="2700" dirty="0"/>
            </a:br>
            <a:r>
              <a:rPr lang="en-IE" sz="1600" dirty="0"/>
              <a:t>November 2020</a:t>
            </a:r>
          </a:p>
        </p:txBody>
      </p:sp>
      <p:pic>
        <p:nvPicPr>
          <p:cNvPr id="1026" name="Picture 2" descr="http://www.sthda.com/sthda/RDoc/figure/factor-analysis/factominer-principal-component-analysis-correlation-matrix-chart-data-mining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0" y="4901769"/>
            <a:ext cx="1537272" cy="173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sthda.com/sthda/RDoc/figure/factoextra/factoextra-package-principal-component-analysis-data-mining-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39" y="5049621"/>
            <a:ext cx="12756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volution-computing.typepad.com/.a/6a010534b1db25970b016762ea573c970b-800w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9" y="4991954"/>
            <a:ext cx="1917123" cy="15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rdatamining.com/_/rsrc/1421498830815/examples/social-network-analysis/sna-terms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67" y="4871275"/>
            <a:ext cx="1636787" cy="17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rstudio.com/wp-content/uploads/2014/04/rstudio-window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94" y="5049621"/>
            <a:ext cx="1531258" cy="144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Stud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09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Programming language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21673" cy="5416797"/>
          </a:xfrm>
        </p:spPr>
        <p:txBody>
          <a:bodyPr>
            <a:normAutofit/>
          </a:bodyPr>
          <a:lstStyle/>
          <a:p>
            <a:endParaRPr lang="en-IE" sz="2100" dirty="0"/>
          </a:p>
          <a:p>
            <a:pPr marL="0" indent="0">
              <a:buNone/>
            </a:pPr>
            <a:r>
              <a:rPr lang="en-IE" dirty="0"/>
              <a:t>Language = medium of communication / interaction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Shared ‘conventions’ to communicate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English, signs, maths… are languages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Coding language = language suitable to interact with computer</a:t>
            </a:r>
          </a:p>
          <a:p>
            <a:pPr lvl="2"/>
            <a:r>
              <a:rPr lang="en-IE" dirty="0"/>
              <a:t>Same basics with all languages</a:t>
            </a:r>
          </a:p>
          <a:p>
            <a:pPr lvl="2"/>
            <a:r>
              <a:rPr lang="en-IE" dirty="0"/>
              <a:t>Once you get one it is easier to get the next one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048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To display simultaneously multiple 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time series</a:t>
            </a:r>
          </a:p>
          <a:p>
            <a:pPr lvl="1">
              <a:buFont typeface="Arial" pitchFamily="34" charset="0"/>
              <a:buChar char="•"/>
            </a:pPr>
            <a:r>
              <a:rPr lang="en-IE" sz="2800" dirty="0"/>
              <a:t>Relationships </a:t>
            </a:r>
            <a:r>
              <a:rPr lang="en-IE" sz="2000" dirty="0"/>
              <a:t>(mean weight / mean length per river)</a:t>
            </a:r>
          </a:p>
          <a:p>
            <a:endParaRPr lang="en-IE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1325" y="3184525"/>
            <a:ext cx="52387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663" y="3898900"/>
            <a:ext cx="5011737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58475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pairs()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83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Displays relationships between all variables of </a:t>
            </a:r>
            <a:r>
              <a:rPr lang="en-IE" sz="2800" dirty="0" err="1"/>
              <a:t>dataframe</a:t>
            </a:r>
            <a:r>
              <a:rPr lang="en-IE" sz="2800" dirty="0"/>
              <a:t> </a:t>
            </a:r>
          </a:p>
          <a:p>
            <a:endParaRPr lang="en-IE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3663950"/>
            <a:ext cx="382099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410758"/>
            <a:ext cx="4470400" cy="42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25838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Saving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6" y="1347323"/>
            <a:ext cx="8956964" cy="5396377"/>
          </a:xfrm>
        </p:spPr>
        <p:txBody>
          <a:bodyPr>
            <a:normAutofit/>
          </a:bodyPr>
          <a:lstStyle/>
          <a:p>
            <a:r>
              <a:rPr lang="en-IE" dirty="0"/>
              <a:t>R graphics can be saved as 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pdf</a:t>
            </a:r>
            <a:r>
              <a:rPr lang="en-IE" dirty="0"/>
              <a:t> files</a:t>
            </a:r>
            <a:r>
              <a:rPr lang="en-IE" i="1" dirty="0"/>
              <a:t> , </a:t>
            </a:r>
            <a:r>
              <a:rPr lang="en-IE" i="1" dirty="0" err="1"/>
              <a:t>pdf</a:t>
            </a:r>
            <a:r>
              <a:rPr lang="en-IE" i="1" dirty="0"/>
              <a:t>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.tiff files , </a:t>
            </a:r>
            <a:r>
              <a:rPr lang="en-IE" i="1" dirty="0"/>
              <a:t>tiff() </a:t>
            </a:r>
            <a:r>
              <a:rPr lang="en-IE" dirty="0"/>
              <a:t>function</a:t>
            </a:r>
          </a:p>
          <a:p>
            <a:pPr lvl="1"/>
            <a:r>
              <a:rPr lang="en-IE" dirty="0"/>
              <a:t>.</a:t>
            </a:r>
            <a:r>
              <a:rPr lang="en-IE" dirty="0" err="1"/>
              <a:t>png</a:t>
            </a:r>
            <a:r>
              <a:rPr lang="en-IE" dirty="0"/>
              <a:t> files, </a:t>
            </a:r>
            <a:r>
              <a:rPr lang="en-IE" i="1" dirty="0" err="1"/>
              <a:t>png</a:t>
            </a:r>
            <a:r>
              <a:rPr lang="en-IE" i="1" dirty="0"/>
              <a:t>() </a:t>
            </a:r>
            <a:r>
              <a:rPr lang="en-IE" dirty="0"/>
              <a:t>function </a:t>
            </a:r>
          </a:p>
          <a:p>
            <a:pPr lvl="1"/>
            <a:r>
              <a:rPr lang="en-IE" dirty="0"/>
              <a:t>...</a:t>
            </a: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Generic way it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pdf() / tiff() …  #</a:t>
            </a:r>
            <a:r>
              <a:rPr lang="en-IE" dirty="0"/>
              <a:t> ‘start recording’ instruction using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/>
              <a:t>plot() / boxplot() </a:t>
            </a:r>
            <a:r>
              <a:rPr lang="en-IE" dirty="0"/>
              <a:t>… # all plots you want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b="1" i="1" dirty="0" err="1"/>
              <a:t>dev.off</a:t>
            </a:r>
            <a:r>
              <a:rPr lang="en-IE" b="1" i="1" dirty="0"/>
              <a:t>() #</a:t>
            </a:r>
            <a:r>
              <a:rPr lang="en-IE" dirty="0"/>
              <a:t>‘closure’ instructions using</a:t>
            </a:r>
          </a:p>
          <a:p>
            <a:pPr lvl="1"/>
            <a:endParaRPr lang="en-IE" b="1" i="1" dirty="0"/>
          </a:p>
          <a:p>
            <a:r>
              <a:rPr lang="en-IE" dirty="0"/>
              <a:t>Arguments needed quite similar for all the kind of outputs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2675" y="1435731"/>
            <a:ext cx="3835149" cy="25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919256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Plot  length Vs weight of </a:t>
            </a:r>
            <a:r>
              <a:rPr lang="en-IE" dirty="0" err="1"/>
              <a:t>sea.age</a:t>
            </a:r>
            <a:r>
              <a:rPr lang="en-IE" dirty="0"/>
              <a:t> = 1 fish from Moy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Histogram weight of fish from Ireland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Boxplot of weight with a box per year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some of your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Barplot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number of fish per year (</a:t>
            </a:r>
            <a:r>
              <a:rPr lang="en-IE" dirty="0" err="1">
                <a:solidFill>
                  <a:schemeClr val="bg1">
                    <a:lumMod val="50000"/>
                  </a:schemeClr>
                </a:solidFill>
              </a:rPr>
              <a:t>contengency</a:t>
            </a: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 table)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Matplot</a:t>
            </a:r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number fish per river per year (if time)</a:t>
            </a: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I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5.2 Customizing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Lines, points, axes and text styles</a:t>
            </a:r>
          </a:p>
          <a:p>
            <a:r>
              <a:rPr lang="en-IE" dirty="0"/>
              <a:t>Plotting area, par()</a:t>
            </a:r>
          </a:p>
        </p:txBody>
      </p:sp>
    </p:spTree>
    <p:extLst>
      <p:ext uri="{BB962C8B-B14F-4D97-AF65-F5344CB8AC3E}">
        <p14:creationId xmlns:p14="http://schemas.microsoft.com/office/powerpoint/2010/main" val="35907133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Features type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88" y="2016087"/>
            <a:ext cx="2670840" cy="428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26476" y="1247117"/>
            <a:ext cx="36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With type argument plot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3" y="2273781"/>
            <a:ext cx="517279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3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948"/>
            <a:ext cx="8515350" cy="1325563"/>
          </a:xfrm>
        </p:spPr>
        <p:txBody>
          <a:bodyPr/>
          <a:lstStyle/>
          <a:p>
            <a:r>
              <a:rPr lang="en-IE" dirty="0"/>
              <a:t>Points, lines and colours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aviadklein.files.wordpress.com/2010/05/color_pallet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2" y="1628117"/>
            <a:ext cx="2694756" cy="26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reggilbertlab.sites.ucsc.edu/wp-content/uploads/sites/276/2015/10/symbo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3" y="1887627"/>
            <a:ext cx="2449401" cy="232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tatmethods.net/advgraphs/images/lin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6687" y="4791075"/>
            <a:ext cx="6533086" cy="2066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56687" y="1371233"/>
            <a:ext cx="252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Points type : </a:t>
            </a:r>
            <a:r>
              <a:rPr lang="en-IE" dirty="0" err="1"/>
              <a:t>pch</a:t>
            </a:r>
            <a:r>
              <a:rPr lang="en-IE" dirty="0"/>
              <a:t> =</a:t>
            </a:r>
          </a:p>
        </p:txBody>
      </p:sp>
      <p:sp>
        <p:nvSpPr>
          <p:cNvPr id="5" name="Rectangle 4"/>
          <p:cNvSpPr/>
          <p:nvPr/>
        </p:nvSpPr>
        <p:spPr>
          <a:xfrm>
            <a:off x="6160363" y="1284200"/>
            <a:ext cx="1292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 err="1"/>
              <a:t>Color</a:t>
            </a:r>
            <a:r>
              <a:rPr lang="en-IE" dirty="0"/>
              <a:t> : col 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2447" y="1653532"/>
            <a:ext cx="245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dirty="0" err="1"/>
              <a:t>bg</a:t>
            </a:r>
            <a:r>
              <a:rPr lang="en-IE" sz="1200" dirty="0"/>
              <a:t> = ‘contour </a:t>
            </a:r>
            <a:r>
              <a:rPr lang="en-IE" sz="1200" dirty="0" err="1"/>
              <a:t>color</a:t>
            </a:r>
            <a:r>
              <a:rPr lang="en-IE" sz="1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74109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15" y="1276985"/>
            <a:ext cx="7886700" cy="4800258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You can insert legends with legend()</a:t>
            </a:r>
          </a:p>
          <a:p>
            <a:endParaRPr lang="en-IE" dirty="0"/>
          </a:p>
          <a:p>
            <a:r>
              <a:rPr lang="en-IE" dirty="0"/>
              <a:t>Add text to the plot using</a:t>
            </a:r>
          </a:p>
          <a:p>
            <a:pPr lvl="1"/>
            <a:r>
              <a:rPr lang="en-IE" dirty="0"/>
              <a:t>text()</a:t>
            </a:r>
          </a:p>
          <a:p>
            <a:pPr lvl="1"/>
            <a:r>
              <a:rPr lang="en-IE" dirty="0" err="1"/>
              <a:t>mtext</a:t>
            </a:r>
            <a:r>
              <a:rPr lang="en-IE" dirty="0"/>
              <a:t>()</a:t>
            </a:r>
          </a:p>
          <a:p>
            <a:pPr lvl="1"/>
            <a:endParaRPr lang="en-IE" dirty="0"/>
          </a:p>
          <a:p>
            <a:r>
              <a:rPr lang="en-IE" dirty="0"/>
              <a:t>Create custom axes</a:t>
            </a:r>
          </a:p>
          <a:p>
            <a:pPr lvl="1"/>
            <a:r>
              <a:rPr lang="en-IE" dirty="0"/>
              <a:t>Set axes = FALSE in plot() or </a:t>
            </a:r>
            <a:r>
              <a:rPr lang="en-IE" dirty="0" err="1"/>
              <a:t>boxplot</a:t>
            </a:r>
            <a:r>
              <a:rPr lang="en-IE" dirty="0"/>
              <a:t>() or ...</a:t>
            </a:r>
          </a:p>
          <a:p>
            <a:pPr lvl="1"/>
            <a:r>
              <a:rPr lang="en-IE" dirty="0"/>
              <a:t>Draw your custom axes using axis()</a:t>
            </a:r>
          </a:p>
          <a:p>
            <a:pPr lvl="1"/>
            <a:endParaRPr lang="en-IE" dirty="0"/>
          </a:p>
          <a:p>
            <a:r>
              <a:rPr lang="en-IE" dirty="0"/>
              <a:t>Add curves, lines, other points</a:t>
            </a:r>
          </a:p>
          <a:p>
            <a:pPr lvl="1"/>
            <a:r>
              <a:rPr lang="en-IE" dirty="0"/>
              <a:t>lines()</a:t>
            </a:r>
          </a:p>
          <a:p>
            <a:pPr lvl="1"/>
            <a:r>
              <a:rPr lang="en-IE" dirty="0" err="1"/>
              <a:t>abline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curve()</a:t>
            </a:r>
          </a:p>
          <a:p>
            <a:pPr lvl="1"/>
            <a:r>
              <a:rPr lang="en-IE" dirty="0"/>
              <a:t>points()</a:t>
            </a:r>
          </a:p>
          <a:p>
            <a:pPr lvl="1"/>
            <a:endParaRPr lang="en-IE" dirty="0"/>
          </a:p>
          <a:p>
            <a:r>
              <a:rPr lang="en-IE" dirty="0"/>
              <a:t>Find the coordinates of points using locator()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642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More features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17964"/>
          <a:stretch>
            <a:fillRect/>
          </a:stretch>
        </p:blipFill>
        <p:spPr bwMode="auto">
          <a:xfrm>
            <a:off x="5441932" y="2064561"/>
            <a:ext cx="3702068" cy="460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134" y="1397856"/>
            <a:ext cx="4033324" cy="5002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colade fermante 7"/>
          <p:cNvSpPr/>
          <p:nvPr/>
        </p:nvSpPr>
        <p:spPr>
          <a:xfrm>
            <a:off x="4628271" y="1308295"/>
            <a:ext cx="717452" cy="523318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35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52541" y="1825625"/>
            <a:ext cx="857112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Plot the length Vs weight of </a:t>
            </a:r>
          </a:p>
          <a:p>
            <a:pPr marL="457200" lvl="1" indent="0">
              <a:buNone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fish from the Moy river with small points, limit weight axis to 10 </a:t>
            </a:r>
            <a:r>
              <a:rPr lang="en-IE" sz="1800" dirty="0"/>
              <a:t>(see </a:t>
            </a:r>
            <a:r>
              <a:rPr lang="en-IE" sz="1800" dirty="0" err="1"/>
              <a:t>pch</a:t>
            </a:r>
            <a:r>
              <a:rPr lang="en-IE" sz="1800" dirty="0"/>
              <a:t> and </a:t>
            </a:r>
            <a:r>
              <a:rPr lang="en-IE" sz="1800" dirty="0" err="1"/>
              <a:t>ylim</a:t>
            </a:r>
            <a:r>
              <a:rPr lang="en-IE" sz="1800" dirty="0"/>
              <a:t> arguments)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Show us your artsy side, play with the arguments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all fish with a different </a:t>
            </a:r>
            <a:r>
              <a:rPr lang="en-IE" dirty="0" err="1"/>
              <a:t>color</a:t>
            </a:r>
            <a:r>
              <a:rPr lang="en-IE" dirty="0"/>
              <a:t> per river (see col argument, use river data as numeric)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3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138" y="1560111"/>
            <a:ext cx="7886700" cy="2852737"/>
          </a:xfrm>
        </p:spPr>
        <p:txBody>
          <a:bodyPr>
            <a:normAutofit fontScale="90000"/>
          </a:bodyPr>
          <a:lstStyle/>
          <a:p>
            <a:r>
              <a:rPr lang="en-IE" sz="5400" dirty="0"/>
              <a:t>1.2 R Basic</a:t>
            </a:r>
            <a:br>
              <a:rPr lang="en-IE" sz="5400" dirty="0"/>
            </a:br>
            <a:r>
              <a:rPr lang="en-IE" sz="3100" dirty="0"/>
              <a:t>Console</a:t>
            </a:r>
            <a:br>
              <a:rPr lang="en-IE" sz="3100" dirty="0"/>
            </a:br>
            <a:r>
              <a:rPr lang="en-IE" sz="3100" dirty="0"/>
              <a:t>Variables</a:t>
            </a:r>
            <a:br>
              <a:rPr lang="en-IE" sz="3100" dirty="0"/>
            </a:br>
            <a:r>
              <a:rPr lang="en-IE" sz="3100" dirty="0"/>
              <a:t>Scripts</a:t>
            </a:r>
            <a:br>
              <a:rPr lang="en-IE" sz="3100" dirty="0"/>
            </a:br>
            <a:r>
              <a:rPr lang="en-IE" sz="3100" dirty="0"/>
              <a:t>Functions</a:t>
            </a:r>
            <a:br>
              <a:rPr lang="en-IE" sz="3100" dirty="0"/>
            </a:br>
            <a:r>
              <a:rPr lang="en-IE" sz="3100" dirty="0" err="1"/>
              <a:t>Rstudio</a:t>
            </a:r>
            <a:br>
              <a:rPr lang="en-IE" sz="3100" dirty="0"/>
            </a:br>
            <a:r>
              <a:rPr lang="en-IE" sz="3100" dirty="0"/>
              <a:t>Good practices</a:t>
            </a:r>
          </a:p>
        </p:txBody>
      </p:sp>
    </p:spTree>
    <p:extLst>
      <p:ext uri="{BB962C8B-B14F-4D97-AF65-F5344CB8AC3E}">
        <p14:creationId xmlns:p14="http://schemas.microsoft.com/office/powerpoint/2010/main" val="15535157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1" y="1709739"/>
            <a:ext cx="8877992" cy="2852737"/>
          </a:xfrm>
        </p:spPr>
        <p:txBody>
          <a:bodyPr/>
          <a:lstStyle/>
          <a:p>
            <a:r>
              <a:rPr lang="en-IE" dirty="0"/>
              <a:t>5.3 Global graphics settings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par()</a:t>
            </a:r>
          </a:p>
        </p:txBody>
      </p:sp>
    </p:spTree>
    <p:extLst>
      <p:ext uri="{BB962C8B-B14F-4D97-AF65-F5344CB8AC3E}">
        <p14:creationId xmlns:p14="http://schemas.microsoft.com/office/powerpoint/2010/main" val="3852048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global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73" y="2420923"/>
            <a:ext cx="865163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3600" dirty="0"/>
              <a:t>To query graphical parameters</a:t>
            </a:r>
          </a:p>
          <a:p>
            <a:pPr algn="ctr"/>
            <a:endParaRPr lang="en-IE" sz="3600" dirty="0"/>
          </a:p>
          <a:p>
            <a:pPr marL="0" indent="0" algn="ctr">
              <a:buNone/>
            </a:pPr>
            <a:r>
              <a:rPr lang="en-IE" sz="3600" dirty="0"/>
              <a:t>Sets parameters </a:t>
            </a:r>
            <a:r>
              <a:rPr lang="en-IE" sz="3600" dirty="0">
                <a:solidFill>
                  <a:srgbClr val="FF0000"/>
                </a:solidFill>
              </a:rPr>
              <a:t>for all subsequent graphics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618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split graph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523149"/>
            <a:ext cx="8651630" cy="4351338"/>
          </a:xfrm>
        </p:spPr>
        <p:txBody>
          <a:bodyPr/>
          <a:lstStyle/>
          <a:p>
            <a:r>
              <a:rPr lang="en-IE" dirty="0"/>
              <a:t>2 argument to specify number of row and colons</a:t>
            </a:r>
          </a:p>
          <a:p>
            <a:pPr lvl="1"/>
            <a:r>
              <a:rPr lang="en-IE" dirty="0" err="1"/>
              <a:t>mfcol</a:t>
            </a:r>
            <a:r>
              <a:rPr lang="en-IE" dirty="0"/>
              <a:t> : fill by columns</a:t>
            </a:r>
          </a:p>
          <a:p>
            <a:pPr lvl="1"/>
            <a:r>
              <a:rPr lang="en-IE" dirty="0" err="1"/>
              <a:t>mfrow</a:t>
            </a:r>
            <a:r>
              <a:rPr lang="en-IE" dirty="0"/>
              <a:t> : fill by row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0725925">
            <a:off x="4949373" y="223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FF0000"/>
                </a:solidFill>
              </a:rPr>
              <a:t>Pick one 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" y="3190812"/>
            <a:ext cx="1916031" cy="301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7" y="3069183"/>
            <a:ext cx="5493063" cy="32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43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par(), margins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325563"/>
            <a:ext cx="865163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IE" dirty="0"/>
              <a:t>inner margin: mar()</a:t>
            </a:r>
          </a:p>
          <a:p>
            <a:pPr marL="457200" lvl="1" indent="0">
              <a:buNone/>
            </a:pPr>
            <a:r>
              <a:rPr lang="en-IE" dirty="0"/>
              <a:t>outer margins: and </a:t>
            </a:r>
            <a:r>
              <a:rPr lang="en-IE" dirty="0" err="1"/>
              <a:t>oma</a:t>
            </a:r>
            <a:r>
              <a:rPr lang="en-IE" dirty="0"/>
              <a:t>()</a:t>
            </a:r>
          </a:p>
          <a:p>
            <a:pPr marL="457200" lvl="1" indent="0">
              <a:buNone/>
            </a:pPr>
            <a:r>
              <a:rPr lang="en-IE" dirty="0"/>
              <a:t>4 values each, start  from bottom and clockwise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1254" y="3975242"/>
            <a:ext cx="228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dirty="0"/>
              <a:t>http://rgraphics.limnology.wisc.edu/rmargins_sf.php</a:t>
            </a:r>
          </a:p>
        </p:txBody>
      </p:sp>
      <p:pic>
        <p:nvPicPr>
          <p:cNvPr id="8" name="Picture 2" descr="Résultat de recherche d'images pour &quot;R pa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5" y="2651125"/>
            <a:ext cx="4098017" cy="40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8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5.3-1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6438" y="1825625"/>
            <a:ext cx="8857561" cy="4351338"/>
          </a:xfrm>
        </p:spPr>
        <p:txBody>
          <a:bodyPr>
            <a:normAutofit fontScale="92500" lnSpcReduction="20000"/>
          </a:bodyPr>
          <a:lstStyle/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x11() to create new graph windows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mfrow</a:t>
            </a:r>
            <a:r>
              <a:rPr lang="en-IE" dirty="0"/>
              <a:t> of par() to allow for 3 graphics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argument </a:t>
            </a:r>
            <a:r>
              <a:rPr lang="en-IE" dirty="0" err="1"/>
              <a:t>oma</a:t>
            </a:r>
            <a:r>
              <a:rPr lang="en-IE" dirty="0"/>
              <a:t> of par() to make really small outer margins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Add 3 graphics on the figure panel (your choice)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that panel as a .pdf file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273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r>
              <a:rPr lang="en-IE" dirty="0"/>
              <a:t>More on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143" y="1430950"/>
            <a:ext cx="8426547" cy="2676036"/>
          </a:xfrm>
        </p:spPr>
        <p:txBody>
          <a:bodyPr>
            <a:normAutofit fontScale="55000" lnSpcReduction="20000"/>
          </a:bodyPr>
          <a:lstStyle/>
          <a:p>
            <a:r>
              <a:rPr lang="en-IE" dirty="0" err="1"/>
              <a:t>ggplot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Sarah </a:t>
            </a:r>
            <a:r>
              <a:rPr lang="en-IE" dirty="0" err="1"/>
              <a:t>BIGFish</a:t>
            </a:r>
            <a:r>
              <a:rPr lang="en-IE" dirty="0"/>
              <a:t> talk documents </a:t>
            </a:r>
            <a:r>
              <a:rPr lang="en-IE" dirty="0">
                <a:hlinkClick r:id="rId2"/>
              </a:rPr>
              <a:t>https://bigfish.joomla.com/meetings</a:t>
            </a:r>
            <a:endParaRPr lang="en-IE" dirty="0"/>
          </a:p>
          <a:p>
            <a:pPr lvl="1"/>
            <a:r>
              <a:rPr lang="en-IE" dirty="0">
                <a:hlinkClick r:id="rId3"/>
              </a:rPr>
              <a:t>http://www.cookbook-r.com/Graphs/Axes_(ggplot2)/</a:t>
            </a:r>
            <a:endParaRPr lang="en-IE" dirty="0"/>
          </a:p>
          <a:p>
            <a:pPr lvl="1"/>
            <a:r>
              <a:rPr lang="en-IE" dirty="0"/>
              <a:t>Extra code folder</a:t>
            </a:r>
          </a:p>
          <a:p>
            <a:pPr lvl="1"/>
            <a:endParaRPr lang="en-IE" dirty="0"/>
          </a:p>
          <a:p>
            <a:pPr marL="228600" lvl="1">
              <a:spcBef>
                <a:spcPts val="1000"/>
              </a:spcBef>
            </a:pPr>
            <a:r>
              <a:rPr lang="en-IE" dirty="0"/>
              <a:t>maps : see Hans course </a:t>
            </a:r>
            <a:r>
              <a:rPr lang="en-IE" dirty="0">
                <a:hlinkClick r:id="rId2"/>
              </a:rPr>
              <a:t>https://bigfish.joomla.com/meetings</a:t>
            </a:r>
            <a:endParaRPr lang="en-IE" dirty="0"/>
          </a:p>
          <a:p>
            <a:endParaRPr lang="en-IE" dirty="0">
              <a:hlinkClick r:id="rId4"/>
            </a:endParaRPr>
          </a:p>
          <a:p>
            <a:r>
              <a:rPr lang="en-IE" dirty="0">
                <a:hlinkClick r:id="rId4"/>
              </a:rPr>
              <a:t>http://girke.bioinformatics.ucr.edu/GEN242/vignettes/15_Rgraphics/Rgraphics.html</a:t>
            </a:r>
            <a:endParaRPr lang="en-IE" dirty="0"/>
          </a:p>
          <a:p>
            <a:endParaRPr lang="en-IE" dirty="0"/>
          </a:p>
          <a:p>
            <a:r>
              <a:rPr lang="en-IE" dirty="0">
                <a:hlinkClick r:id="rId5"/>
              </a:rPr>
              <a:t>http://www.r-graph-gallery.com/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R graphics second editio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40" y="4212373"/>
            <a:ext cx="1646959" cy="25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651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>
            <a:normAutofit/>
          </a:bodyPr>
          <a:lstStyle/>
          <a:p>
            <a:pPr algn="just"/>
            <a:r>
              <a:rPr lang="en-IE" sz="5400" dirty="0"/>
              <a:t>6. Repetitive &amp; conditional tasks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6211438" cy="1500187"/>
          </a:xfrm>
        </p:spPr>
        <p:txBody>
          <a:bodyPr>
            <a:normAutofit fontScale="85000" lnSpcReduction="10000"/>
          </a:bodyPr>
          <a:lstStyle/>
          <a:p>
            <a:r>
              <a:rPr lang="en-IE" dirty="0"/>
              <a:t>How to avoid loops, well because they are </a:t>
            </a:r>
          </a:p>
          <a:p>
            <a:r>
              <a:rPr lang="en-IE" dirty="0"/>
              <a:t>	- slow (not always the case)</a:t>
            </a:r>
          </a:p>
          <a:p>
            <a:r>
              <a:rPr lang="en-IE" dirty="0"/>
              <a:t>	- because they are more complicated to write</a:t>
            </a:r>
          </a:p>
          <a:p>
            <a:r>
              <a:rPr lang="en-IE" dirty="0"/>
              <a:t>How to make loops when you have no choice</a:t>
            </a:r>
          </a:p>
        </p:txBody>
      </p:sp>
      <p:pic>
        <p:nvPicPr>
          <p:cNvPr id="1026" name="Picture 2" descr="Résultat de recherche d'images pour &quot;loop programm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59" y="4937664"/>
            <a:ext cx="5460037" cy="17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51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278587"/>
          </a:xfrm>
        </p:spPr>
        <p:txBody>
          <a:bodyPr>
            <a:normAutofit/>
          </a:bodyPr>
          <a:lstStyle/>
          <a:p>
            <a:r>
              <a:rPr lang="en-IE" sz="5400" dirty="0"/>
              <a:t>6.1 Applying the same function</a:t>
            </a:r>
            <a:br>
              <a:rPr lang="en-IE" sz="5400" dirty="0"/>
            </a:br>
            <a:r>
              <a:rPr lang="en-IE" sz="2800" dirty="0"/>
              <a:t>- over one dimension of a matrix/</a:t>
            </a:r>
            <a:r>
              <a:rPr lang="en-IE" sz="2800" dirty="0" err="1"/>
              <a:t>dataframe</a:t>
            </a:r>
            <a:r>
              <a:rPr lang="en-IE" sz="2800" dirty="0"/>
              <a:t>/array, apply()</a:t>
            </a:r>
            <a:br>
              <a:rPr lang="en-IE" sz="2800" dirty="0"/>
            </a:br>
            <a:r>
              <a:rPr lang="en-IE" sz="2800" dirty="0"/>
              <a:t>- by factor levels on a vector, matrix, </a:t>
            </a:r>
            <a:r>
              <a:rPr lang="en-IE" sz="2800" dirty="0" err="1"/>
              <a:t>dataframe</a:t>
            </a:r>
            <a:r>
              <a:rPr lang="en-IE" sz="2800" dirty="0"/>
              <a:t>, </a:t>
            </a:r>
            <a:r>
              <a:rPr lang="en-IE" sz="2800" dirty="0" err="1"/>
              <a:t>tapply</a:t>
            </a:r>
            <a:r>
              <a:rPr lang="en-IE" sz="2800" dirty="0"/>
              <a:t> &amp; by() </a:t>
            </a:r>
            <a:br>
              <a:rPr lang="en-IE" sz="2800" dirty="0"/>
            </a:br>
            <a:br>
              <a:rPr lang="en-IE" sz="2800" dirty="0"/>
            </a:br>
            <a:r>
              <a:rPr lang="en-IE" sz="2000" dirty="0"/>
              <a:t>(over elements of a list, </a:t>
            </a:r>
            <a:r>
              <a:rPr lang="en-IE" sz="2000" dirty="0" err="1"/>
              <a:t>sapply</a:t>
            </a:r>
            <a:r>
              <a:rPr lang="en-IE" sz="2000" dirty="0"/>
              <a:t>() and </a:t>
            </a:r>
            <a:r>
              <a:rPr lang="en-IE" sz="2000" dirty="0" err="1"/>
              <a:t>lapply</a:t>
            </a:r>
            <a:r>
              <a:rPr lang="en-IE" sz="2000" dirty="0"/>
              <a:t>(), see extras section) </a:t>
            </a: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5659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/>
          <a:lstStyle/>
          <a:p>
            <a:r>
              <a:rPr lang="en-IE" dirty="0"/>
              <a:t>Applying across dimensions : apply()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57793"/>
            <a:ext cx="8515350" cy="4351338"/>
          </a:xfrm>
        </p:spPr>
        <p:txBody>
          <a:bodyPr/>
          <a:lstStyle/>
          <a:p>
            <a:r>
              <a:rPr lang="en-IE" dirty="0"/>
              <a:t>To perform an operation by rows or columns of matrix/</a:t>
            </a:r>
            <a:r>
              <a:rPr lang="en-IE" dirty="0" err="1"/>
              <a:t>dataframe</a:t>
            </a:r>
            <a:r>
              <a:rPr lang="en-IE" dirty="0"/>
              <a:t>/array</a:t>
            </a:r>
          </a:p>
          <a:p>
            <a:endParaRPr lang="en-IE" dirty="0"/>
          </a:p>
          <a:p>
            <a:r>
              <a:rPr lang="en-IE" dirty="0"/>
              <a:t>For instance to get quantiles by rows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3"/>
          <p:cNvCxnSpPr/>
          <p:nvPr/>
        </p:nvCxnSpPr>
        <p:spPr>
          <a:xfrm flipH="1">
            <a:off x="3761840" y="380197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23750" y="3651930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x, the data you want to use</a:t>
            </a:r>
          </a:p>
        </p:txBody>
      </p:sp>
      <p:cxnSp>
        <p:nvCxnSpPr>
          <p:cNvPr id="9" name="Straight Arrow Connector 3"/>
          <p:cNvCxnSpPr/>
          <p:nvPr/>
        </p:nvCxnSpPr>
        <p:spPr>
          <a:xfrm flipH="1">
            <a:off x="3761840" y="425545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3750" y="4105414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1 for rows and 2 for columns</a:t>
            </a:r>
          </a:p>
        </p:txBody>
      </p:sp>
      <p:cxnSp>
        <p:nvCxnSpPr>
          <p:cNvPr id="11" name="Straight Arrow Connector 3"/>
          <p:cNvCxnSpPr/>
          <p:nvPr/>
        </p:nvCxnSpPr>
        <p:spPr>
          <a:xfrm flipH="1">
            <a:off x="3761840" y="4708939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3750" y="455889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The function you want to use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23750" y="5012382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>
                <a:solidFill>
                  <a:prstClr val="black"/>
                </a:solidFill>
              </a:rPr>
              <a:t>Argument linked to quantile()</a:t>
            </a:r>
          </a:p>
        </p:txBody>
      </p:sp>
      <p:cxnSp>
        <p:nvCxnSpPr>
          <p:cNvPr id="14" name="Straight Arrow Connector 3"/>
          <p:cNvCxnSpPr/>
          <p:nvPr/>
        </p:nvCxnSpPr>
        <p:spPr>
          <a:xfrm flipH="1">
            <a:off x="3761840" y="5162423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877" y="3639792"/>
            <a:ext cx="2629267" cy="1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059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 functions by factor(s)</a:t>
            </a:r>
            <a:br>
              <a:rPr lang="en-IE" dirty="0"/>
            </a:br>
            <a:r>
              <a:rPr lang="en-IE" dirty="0" err="1"/>
              <a:t>tapply</a:t>
            </a:r>
            <a:r>
              <a:rPr lang="en-IE" dirty="0"/>
              <a:t>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664262"/>
            <a:ext cx="9019309" cy="4351338"/>
          </a:xfrm>
        </p:spPr>
        <p:txBody>
          <a:bodyPr/>
          <a:lstStyle/>
          <a:p>
            <a:r>
              <a:rPr lang="en-IE" sz="2400" dirty="0"/>
              <a:t>Applies function on vectors only (X argument) </a:t>
            </a:r>
          </a:p>
          <a:p>
            <a:endParaRPr lang="en-IE" sz="2400" dirty="0"/>
          </a:p>
          <a:p>
            <a:r>
              <a:rPr lang="en-IE" sz="2400" dirty="0"/>
              <a:t>Factor or combination of factors entered as list (INDEX argument)</a:t>
            </a:r>
          </a:p>
          <a:p>
            <a:endParaRPr lang="en-IE" sz="2400" dirty="0"/>
          </a:p>
          <a:p>
            <a:r>
              <a:rPr lang="en-IE" sz="2400" dirty="0"/>
              <a:t>function to use, no () (FUN argument)</a:t>
            </a:r>
          </a:p>
          <a:p>
            <a:endParaRPr lang="en-IE" sz="2400" dirty="0"/>
          </a:p>
          <a:p>
            <a:r>
              <a:rPr lang="en-IE" sz="2400" dirty="0"/>
              <a:t>Produces matrix type output</a:t>
            </a:r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103" y="5144217"/>
            <a:ext cx="6811716" cy="102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114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What’s R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3540"/>
            <a:ext cx="8331200" cy="3263504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Open source programming language for statistical computing</a:t>
            </a:r>
          </a:p>
          <a:p>
            <a:endParaRPr lang="en-IE" dirty="0"/>
          </a:p>
          <a:p>
            <a:r>
              <a:rPr lang="en-IE" dirty="0"/>
              <a:t>Derived from S developed in 1993 by the Bell Labs and John Chalmers</a:t>
            </a:r>
          </a:p>
          <a:p>
            <a:endParaRPr lang="en-IE" dirty="0"/>
          </a:p>
          <a:p>
            <a:r>
              <a:rPr lang="en-IE" dirty="0"/>
              <a:t>Creators :  </a:t>
            </a:r>
            <a:r>
              <a:rPr lang="en-IE" dirty="0">
                <a:hlinkClick r:id="rId2" tooltip="Ross Ihaka"/>
              </a:rPr>
              <a:t>Ross Ihaka</a:t>
            </a:r>
            <a:r>
              <a:rPr lang="en-IE" dirty="0"/>
              <a:t> and </a:t>
            </a:r>
            <a:r>
              <a:rPr lang="en-IE" dirty="0">
                <a:hlinkClick r:id="rId3" tooltip="Robert Gentleman (statistician)"/>
              </a:rPr>
              <a:t>Robert Gentleman</a:t>
            </a:r>
            <a:r>
              <a:rPr lang="en-IE" dirty="0"/>
              <a:t> (</a:t>
            </a:r>
            <a:r>
              <a:rPr lang="en-IE" dirty="0">
                <a:hlinkClick r:id="rId4"/>
              </a:rPr>
              <a:t>University of Auckland</a:t>
            </a:r>
            <a:endParaRPr lang="en-IE" dirty="0"/>
          </a:p>
          <a:p>
            <a:endParaRPr lang="en-IE" dirty="0"/>
          </a:p>
          <a:p>
            <a:r>
              <a:rPr lang="en-IE" dirty="0"/>
              <a:t>Project start in 1992, first release 1995, first stable version in 2000</a:t>
            </a:r>
          </a:p>
          <a:p>
            <a:endParaRPr lang="en-IE" dirty="0"/>
          </a:p>
          <a:p>
            <a:r>
              <a:rPr lang="en-IE" dirty="0"/>
              <a:t>Available at </a:t>
            </a:r>
            <a:r>
              <a:rPr lang="en-IE" dirty="0">
                <a:hlinkClick r:id="rId5"/>
              </a:rPr>
              <a:t>https://www.r-project.org/</a:t>
            </a:r>
            <a:endParaRPr lang="en-IE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665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r>
              <a:rPr lang="en-IE" dirty="0"/>
              <a:t>by()</a:t>
            </a:r>
            <a:endParaRPr lang="en-IE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61" y="1905000"/>
            <a:ext cx="8377129" cy="4795195"/>
          </a:xfrm>
        </p:spPr>
        <p:txBody>
          <a:bodyPr/>
          <a:lstStyle/>
          <a:p>
            <a:r>
              <a:rPr lang="en-IE" sz="2400" dirty="0"/>
              <a:t>Can be used on </a:t>
            </a:r>
            <a:r>
              <a:rPr lang="en-IE" sz="2400" dirty="0" err="1"/>
              <a:t>dataframe</a:t>
            </a:r>
            <a:r>
              <a:rPr lang="en-IE" sz="2400" dirty="0"/>
              <a:t> </a:t>
            </a:r>
            <a:r>
              <a:rPr lang="en-IE" sz="1600" dirty="0">
                <a:solidFill>
                  <a:srgbClr val="C00000"/>
                </a:solidFill>
              </a:rPr>
              <a:t>(and lists)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/>
              <a:t>Outputs of type list</a:t>
            </a:r>
          </a:p>
          <a:p>
            <a:endParaRPr lang="en-IE" sz="1600" dirty="0">
              <a:solidFill>
                <a:srgbClr val="C00000"/>
              </a:solidFill>
            </a:endParaRPr>
          </a:p>
          <a:p>
            <a:r>
              <a:rPr lang="en-IE" sz="2400" dirty="0"/>
              <a:t>Allows functions </a:t>
            </a:r>
          </a:p>
          <a:p>
            <a:pPr lvl="1"/>
            <a:r>
              <a:rPr lang="en-IE" sz="1800" dirty="0"/>
              <a:t>More complicated and customized</a:t>
            </a:r>
            <a:endParaRPr lang="en-IE" sz="1800" dirty="0">
              <a:solidFill>
                <a:srgbClr val="C00000"/>
              </a:solidFill>
            </a:endParaRPr>
          </a:p>
          <a:p>
            <a:pPr lvl="1"/>
            <a:r>
              <a:rPr lang="en-IE" sz="1800" dirty="0"/>
              <a:t>Returning outputs base on several columns of the </a:t>
            </a:r>
            <a:r>
              <a:rPr lang="en-IE" sz="1800" dirty="0" err="1"/>
              <a:t>dataframe</a:t>
            </a:r>
            <a:r>
              <a:rPr lang="en-IE" sz="1800" dirty="0"/>
              <a:t> </a:t>
            </a:r>
          </a:p>
          <a:p>
            <a:pPr lvl="1"/>
            <a:endParaRPr lang="en-IE" sz="1800" dirty="0"/>
          </a:p>
          <a:p>
            <a:pPr lvl="1"/>
            <a:endParaRPr lang="en-IE" sz="1800" dirty="0"/>
          </a:p>
          <a:p>
            <a:pPr marL="457200" lvl="1" indent="0" algn="ctr">
              <a:buNone/>
            </a:pPr>
            <a:r>
              <a:rPr lang="en-IE" sz="3200" dirty="0">
                <a:solidFill>
                  <a:srgbClr val="C00000"/>
                </a:solidFill>
              </a:rPr>
              <a:t>See extras section</a:t>
            </a:r>
            <a:endParaRPr lang="en-IE" sz="3200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283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86106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Including ‘applied functions’ arguments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650" y="1241731"/>
            <a:ext cx="8801099" cy="3627724"/>
          </a:xfrm>
        </p:spPr>
        <p:txBody>
          <a:bodyPr>
            <a:normAutofit/>
          </a:bodyPr>
          <a:lstStyle/>
          <a:p>
            <a:r>
              <a:rPr lang="en-IE" dirty="0"/>
              <a:t>When specifying FUN / MARGIN, you may need to include further arguments </a:t>
            </a:r>
          </a:p>
          <a:p>
            <a:endParaRPr lang="en-IE" dirty="0"/>
          </a:p>
          <a:p>
            <a:r>
              <a:rPr lang="en-IE" dirty="0"/>
              <a:t>You add that / those argument within apply(), by()…</a:t>
            </a:r>
          </a:p>
          <a:p>
            <a:endParaRPr lang="en-IE" dirty="0"/>
          </a:p>
          <a:p>
            <a:r>
              <a:rPr lang="en-IE" dirty="0"/>
              <a:t>Example, for dealing with 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64" y="4555575"/>
            <a:ext cx="6757192" cy="1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07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957827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Subset salmon data for columns year, weight, length &amp; </a:t>
            </a:r>
            <a:r>
              <a:rPr lang="en-IE" dirty="0" err="1"/>
              <a:t>julian.day</a:t>
            </a:r>
            <a:r>
              <a:rPr lang="en-IE" dirty="0"/>
              <a:t> and store as </a:t>
            </a:r>
            <a:r>
              <a:rPr lang="en-IE" dirty="0" err="1"/>
              <a:t>salmon.num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calculate the mean of the columns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Use apply() to compute quantiles 0.2, 0.4, 0.6, 0.8 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Calculate mean size of fish by (use </a:t>
            </a:r>
            <a:r>
              <a:rPr lang="en-IE" dirty="0" err="1"/>
              <a:t>tapply</a:t>
            </a:r>
            <a:r>
              <a:rPr lang="en-IE" dirty="0"/>
              <a:t>())</a:t>
            </a:r>
          </a:p>
          <a:p>
            <a:pPr marL="971550" lvl="1" indent="-514350"/>
            <a:r>
              <a:rPr lang="en-IE" dirty="0"/>
              <a:t>year</a:t>
            </a:r>
          </a:p>
          <a:p>
            <a:pPr marL="971550" lvl="1" indent="-514350"/>
            <a:r>
              <a:rPr lang="en-IE" dirty="0"/>
              <a:t>year and sea age</a:t>
            </a:r>
          </a:p>
          <a:p>
            <a:pPr marL="971550" lvl="1" indent="-514350"/>
            <a:endParaRPr lang="en-IE" dirty="0"/>
          </a:p>
          <a:p>
            <a:pPr marL="514350" indent="-514350"/>
            <a:endParaRPr lang="en-IE" dirty="0"/>
          </a:p>
          <a:p>
            <a:pPr marL="971550" lvl="1" indent="-514350"/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93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6.2 loops</a:t>
            </a:r>
            <a:br>
              <a:rPr lang="en-IE" sz="5400" dirty="0"/>
            </a:br>
            <a:r>
              <a:rPr lang="en-IE" sz="2800" dirty="0"/>
              <a:t>- for() loop, performs instruction for given number time</a:t>
            </a:r>
            <a:br>
              <a:rPr lang="en-IE" sz="2800" dirty="0"/>
            </a:br>
            <a:r>
              <a:rPr lang="en-IE" sz="2800" dirty="0"/>
              <a:t>- nesting loops</a:t>
            </a:r>
            <a:br>
              <a:rPr lang="en-IE" sz="2800" dirty="0"/>
            </a:br>
            <a:r>
              <a:rPr lang="en-IE" sz="2800" dirty="0"/>
              <a:t>- if(), for conditional tasks, not a loop but part of nested loops</a:t>
            </a:r>
            <a:br>
              <a:rPr lang="en-IE" sz="2800" dirty="0"/>
            </a:br>
            <a:br>
              <a:rPr lang="en-IE" sz="2800" dirty="0"/>
            </a:br>
            <a:r>
              <a:rPr lang="en-IE" sz="2800" dirty="0"/>
              <a:t>(</a:t>
            </a:r>
            <a:r>
              <a:rPr lang="en-IE" sz="2000" dirty="0"/>
              <a:t>while() loop, perform instructions while condition is satisfied, see extras section)</a:t>
            </a: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57894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6" y="1209822"/>
            <a:ext cx="8708253" cy="4474182"/>
          </a:xfrm>
        </p:spPr>
        <p:txBody>
          <a:bodyPr>
            <a:normAutofit/>
          </a:bodyPr>
          <a:lstStyle/>
          <a:p>
            <a:r>
              <a:rPr lang="en-IE" dirty="0"/>
              <a:t>To repeat a task for a determined number of iterations</a:t>
            </a:r>
          </a:p>
          <a:p>
            <a:endParaRPr lang="en-IE" dirty="0"/>
          </a:p>
          <a:p>
            <a:r>
              <a:rPr lang="en-IE" dirty="0"/>
              <a:t>Uses counters such as </a:t>
            </a:r>
            <a:r>
              <a:rPr lang="en-IE" dirty="0">
                <a:solidFill>
                  <a:srgbClr val="FF0000"/>
                </a:solidFill>
              </a:rPr>
              <a:t>‘</a:t>
            </a:r>
            <a:r>
              <a:rPr lang="en-IE" b="1" dirty="0" err="1">
                <a:solidFill>
                  <a:srgbClr val="FF0000"/>
                </a:solidFill>
              </a:rPr>
              <a:t>i</a:t>
            </a:r>
            <a:r>
              <a:rPr lang="en-IE" b="1" dirty="0">
                <a:solidFill>
                  <a:srgbClr val="FF0000"/>
                </a:solidFill>
              </a:rPr>
              <a:t> in 1:n’ </a:t>
            </a:r>
            <a:r>
              <a:rPr lang="en-IE" b="1" dirty="0"/>
              <a:t>(</a:t>
            </a:r>
            <a:r>
              <a:rPr lang="en-IE" b="1" dirty="0" err="1"/>
              <a:t>i</a:t>
            </a:r>
            <a:r>
              <a:rPr lang="en-IE" b="1" dirty="0"/>
              <a:t> follows a sequence)</a:t>
            </a:r>
          </a:p>
          <a:p>
            <a:endParaRPr lang="en-IE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Example</a:t>
            </a:r>
          </a:p>
          <a:p>
            <a:pPr lvl="1"/>
            <a:endParaRPr lang="en-IE" dirty="0"/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916" y="4404360"/>
            <a:ext cx="2326691" cy="22250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55870" y="4823202"/>
            <a:ext cx="1722120" cy="27432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14997" y="4691052"/>
            <a:ext cx="210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print() needed to display values inside loop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35" y="2889551"/>
            <a:ext cx="6486251" cy="10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18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for() loops, when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/>
              <a:t>You have to repeat an operation several times (&gt; 3 - 5)</a:t>
            </a:r>
          </a:p>
          <a:p>
            <a:pPr lvl="1"/>
            <a:r>
              <a:rPr lang="en-IE" dirty="0"/>
              <a:t>Build series</a:t>
            </a:r>
          </a:p>
          <a:p>
            <a:endParaRPr lang="en-IE" dirty="0"/>
          </a:p>
          <a:p>
            <a:endParaRPr lang="en-IE" dirty="0"/>
          </a:p>
          <a:p>
            <a:pPr lvl="1"/>
            <a:r>
              <a:rPr lang="en-IE" dirty="0"/>
              <a:t>Loop over dimension(s) of data frame /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You can’t use vectorization </a:t>
            </a:r>
            <a:r>
              <a:rPr lang="en-IE" dirty="0"/>
              <a:t>or use apply() and the likes</a:t>
            </a:r>
          </a:p>
          <a:p>
            <a:pPr lvl="1"/>
            <a:endParaRPr lang="en-IE" dirty="0"/>
          </a:p>
        </p:txBody>
      </p:sp>
      <p:pic>
        <p:nvPicPr>
          <p:cNvPr id="5124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0" y="5875966"/>
            <a:ext cx="437617" cy="4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53" y="5854774"/>
            <a:ext cx="480002" cy="4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/>
          <a:srcRect b="35081"/>
          <a:stretch/>
        </p:blipFill>
        <p:spPr>
          <a:xfrm>
            <a:off x="938147" y="5779664"/>
            <a:ext cx="2335649" cy="630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/>
          <a:srcRect t="72159" r="43131" b="1319"/>
          <a:stretch/>
        </p:blipFill>
        <p:spPr>
          <a:xfrm>
            <a:off x="4770081" y="5887901"/>
            <a:ext cx="2058552" cy="399027"/>
          </a:xfrm>
          <a:prstGeom prst="rect">
            <a:avLst/>
          </a:prstGeom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21" y="2143258"/>
            <a:ext cx="3199177" cy="6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67100"/>
            <a:ext cx="3810532" cy="4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538" y="3608788"/>
            <a:ext cx="4239561" cy="118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490" y="3807602"/>
            <a:ext cx="3189401" cy="7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97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Create a for loop with </a:t>
            </a:r>
          </a:p>
          <a:p>
            <a:pPr marL="0" indent="0">
              <a:buNone/>
            </a:pPr>
            <a:r>
              <a:rPr lang="en-IE" dirty="0"/>
              <a:t> - a counter ‘a’ from 2 to 9 </a:t>
            </a:r>
          </a:p>
          <a:p>
            <a:pPr>
              <a:buFontTx/>
              <a:buChar char="-"/>
            </a:pPr>
            <a:r>
              <a:rPr lang="en-IE" dirty="0"/>
              <a:t>printing ‘a’</a:t>
            </a:r>
          </a:p>
          <a:p>
            <a:pPr>
              <a:buFontTx/>
              <a:buChar char="-"/>
            </a:pPr>
            <a:r>
              <a:rPr lang="en-IE" dirty="0"/>
              <a:t>printing ‘a + 3’ value</a:t>
            </a:r>
          </a:p>
          <a:p>
            <a:pPr>
              <a:buFontTx/>
              <a:buChar char="-"/>
            </a:pPr>
            <a:r>
              <a:rPr lang="en-IE" dirty="0"/>
              <a:t>printing ‘result = a + 3 value’, for instance ‘result = 5’ (use paste function)</a:t>
            </a:r>
          </a:p>
          <a:p>
            <a:pPr>
              <a:buFontTx/>
              <a:buChar char="-"/>
            </a:pPr>
            <a:r>
              <a:rPr lang="en-IE" dirty="0"/>
              <a:t>Store results into a vector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344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3560" y="2045963"/>
            <a:ext cx="86368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Save each river of the salmon data into a different ‘.txt’ file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Elements needed (uncover if struggling)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Extract a vector of unique river names ‘</a:t>
            </a:r>
            <a:r>
              <a:rPr lang="en-IE" dirty="0" err="1"/>
              <a:t>unique.rivers</a:t>
            </a:r>
            <a:r>
              <a:rPr lang="en-IE" dirty="0"/>
              <a:t>’</a:t>
            </a:r>
            <a:br>
              <a:rPr lang="en-IE" dirty="0"/>
            </a:br>
            <a:r>
              <a:rPr lang="en-IE" dirty="0"/>
              <a:t>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unique(…)</a:t>
            </a:r>
            <a:r>
              <a:rPr lang="en-IE" dirty="0"/>
              <a:t> 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levels(…)</a:t>
            </a:r>
            <a:r>
              <a:rPr lang="en-IE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Let’s create variable </a:t>
            </a:r>
            <a:r>
              <a:rPr lang="en-IE" dirty="0" err="1"/>
              <a:t>riv</a:t>
            </a:r>
            <a:r>
              <a:rPr lang="en-IE" dirty="0"/>
              <a:t> &lt;- </a:t>
            </a:r>
            <a:r>
              <a:rPr lang="en-IE" dirty="0" err="1"/>
              <a:t>unique.rivers</a:t>
            </a:r>
            <a:r>
              <a:rPr lang="en-IE" dirty="0"/>
              <a:t>[1]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Make a subset of data using ‘</a:t>
            </a:r>
            <a:r>
              <a:rPr lang="en-IE" dirty="0" err="1"/>
              <a:t>riv</a:t>
            </a:r>
            <a:r>
              <a:rPr lang="en-IE" dirty="0"/>
              <a:t>’ and salmon data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Create a file name using paste() function and ‘</a:t>
            </a:r>
            <a:r>
              <a:rPr lang="en-IE" dirty="0" err="1"/>
              <a:t>riv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Put everything into for a loop with </a:t>
            </a:r>
            <a:r>
              <a:rPr lang="en-IE" dirty="0" err="1"/>
              <a:t>riv</a:t>
            </a:r>
            <a:r>
              <a:rPr lang="en-IE" dirty="0"/>
              <a:t> as the counter</a:t>
            </a:r>
          </a:p>
          <a:p>
            <a:pPr marL="457200" lvl="1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40421" y="3554488"/>
            <a:ext cx="7680960" cy="22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0242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5289452"/>
          </a:xfrm>
        </p:spPr>
        <p:txBody>
          <a:bodyPr>
            <a:normAutofit/>
          </a:bodyPr>
          <a:lstStyle/>
          <a:p>
            <a:r>
              <a:rPr lang="en-IE" dirty="0"/>
              <a:t>To perform a task based on a condition / test</a:t>
            </a:r>
          </a:p>
          <a:p>
            <a:endParaRPr lang="en-IE" dirty="0"/>
          </a:p>
          <a:p>
            <a:r>
              <a:rPr lang="en-IE" dirty="0"/>
              <a:t>Usually within a for() loop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6" y="3073286"/>
            <a:ext cx="5226975" cy="2819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82" y="3854548"/>
            <a:ext cx="2231555" cy="1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07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Add conditional tasks with if()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1583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Often you do a different task if condition not satisfied</a:t>
            </a:r>
          </a:p>
          <a:p>
            <a:pPr marL="0" indent="0" algn="ctr">
              <a:buNone/>
            </a:pPr>
            <a:r>
              <a:rPr lang="en-IE" dirty="0"/>
              <a:t>use </a:t>
            </a:r>
            <a:r>
              <a:rPr lang="en-IE" dirty="0">
                <a:solidFill>
                  <a:schemeClr val="accent2"/>
                </a:solidFill>
              </a:rPr>
              <a:t>else{}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6" y="2430443"/>
            <a:ext cx="5613795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99" y="5019578"/>
            <a:ext cx="1333686" cy="1390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643448" y="3673048"/>
            <a:ext cx="4705619" cy="830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0632" y="3277883"/>
            <a:ext cx="179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rgbClr val="ED7D31"/>
                </a:solidFill>
              </a:rPr>
              <a:t>Nothing between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closure if{} and </a:t>
            </a:r>
          </a:p>
          <a:p>
            <a:r>
              <a:rPr lang="en-IE" sz="1600" dirty="0">
                <a:solidFill>
                  <a:srgbClr val="ED7D31"/>
                </a:solidFill>
              </a:rPr>
              <a:t>start else{}</a:t>
            </a:r>
          </a:p>
        </p:txBody>
      </p:sp>
    </p:spTree>
    <p:extLst>
      <p:ext uri="{BB962C8B-B14F-4D97-AF65-F5344CB8AC3E}">
        <p14:creationId xmlns:p14="http://schemas.microsoft.com/office/powerpoint/2010/main" val="328628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"/>
            <a:ext cx="9144000" cy="994172"/>
          </a:xfrm>
        </p:spPr>
        <p:txBody>
          <a:bodyPr/>
          <a:lstStyle/>
          <a:p>
            <a:r>
              <a:rPr lang="en-IE" dirty="0"/>
              <a:t>R cons &amp; 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574" y="2063515"/>
            <a:ext cx="5841546" cy="4045338"/>
          </a:xfrm>
        </p:spPr>
        <p:txBody>
          <a:bodyPr numCol="2">
            <a:normAutofit/>
          </a:bodyPr>
          <a:lstStyle/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Steep learning curve</a:t>
            </a:r>
          </a:p>
          <a:p>
            <a:r>
              <a:rPr lang="en-IE" sz="1800" dirty="0"/>
              <a:t>Memory usage</a:t>
            </a:r>
          </a:p>
          <a:p>
            <a:r>
              <a:rPr lang="en-IE" sz="1800" dirty="0"/>
              <a:t>Not always the fastest</a:t>
            </a:r>
          </a:p>
          <a:p>
            <a:r>
              <a:rPr lang="en-IE" sz="1800" dirty="0"/>
              <a:t>No automatic update</a:t>
            </a:r>
          </a:p>
          <a:p>
            <a:r>
              <a:rPr lang="en-IE" sz="1800" dirty="0"/>
              <a:t>Minimal GUI</a:t>
            </a:r>
          </a:p>
          <a:p>
            <a:r>
              <a:rPr lang="en-IE" sz="1800" dirty="0">
                <a:solidFill>
                  <a:srgbClr val="FF0000"/>
                </a:solidFill>
              </a:rPr>
              <a:t>A few syntactical curiosities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Syntax not always homogenous</a:t>
            </a:r>
          </a:p>
          <a:p>
            <a:r>
              <a:rPr lang="en-IE" sz="1800" dirty="0"/>
              <a:t>Does not compile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253" y="2063515"/>
            <a:ext cx="4012699" cy="429872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Easy to install</a:t>
            </a:r>
          </a:p>
          <a:p>
            <a:r>
              <a:rPr lang="en-IE" sz="1800" dirty="0"/>
              <a:t>Supports 64 bits configurations</a:t>
            </a:r>
          </a:p>
          <a:p>
            <a:r>
              <a:rPr lang="en-IE" sz="1800" dirty="0"/>
              <a:t>‘fairly easy to program’</a:t>
            </a:r>
          </a:p>
          <a:p>
            <a:r>
              <a:rPr lang="en-IE" sz="1800" dirty="0"/>
              <a:t>Developed for data oriented problems</a:t>
            </a:r>
          </a:p>
          <a:p>
            <a:r>
              <a:rPr lang="en-IE" sz="1800" dirty="0"/>
              <a:t>Developed by statisticians for statisticians</a:t>
            </a:r>
          </a:p>
          <a:p>
            <a:r>
              <a:rPr lang="en-IE" sz="1800" dirty="0"/>
              <a:t>High quality analysis</a:t>
            </a:r>
          </a:p>
          <a:p>
            <a:r>
              <a:rPr lang="en-IE" sz="1800" dirty="0"/>
              <a:t>Fortran, C (C++), python wrappers</a:t>
            </a:r>
          </a:p>
          <a:p>
            <a:r>
              <a:rPr lang="en-IE" sz="1800" dirty="0">
                <a:solidFill>
                  <a:srgbClr val="FF0000"/>
                </a:solidFill>
              </a:rPr>
              <a:t>Open source &amp; cross platform</a:t>
            </a:r>
          </a:p>
          <a:p>
            <a:r>
              <a:rPr lang="en-IE" sz="1800" dirty="0">
                <a:solidFill>
                  <a:srgbClr val="FF0000"/>
                </a:solidFill>
              </a:rPr>
              <a:t>Free</a:t>
            </a:r>
          </a:p>
          <a:p>
            <a:r>
              <a:rPr lang="en-IE" sz="1800" dirty="0">
                <a:solidFill>
                  <a:srgbClr val="FF0000"/>
                </a:solidFill>
              </a:rPr>
              <a:t>Huge community (millions users)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100s of packages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Loads of resources (online, books)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Help forum, mailing lists</a:t>
            </a:r>
          </a:p>
        </p:txBody>
      </p:sp>
      <p:pic>
        <p:nvPicPr>
          <p:cNvPr id="5" name="Picture 4" descr="https://upload.wikimedia.org/wikipedia/commons/thumb/8/85/Smiley.svg/2000px-Smiley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29" y="1148755"/>
            <a:ext cx="583496" cy="58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.sodahead.com/polls/002001719/5926539938_smiley_angry_latino_answer_2_x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96" y="1089490"/>
            <a:ext cx="629024" cy="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attendly.com/wp-content/uploads/2012/09/compiling3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30440"/>
            <a:ext cx="1186756" cy="10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55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6.2-3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4815" y="2045963"/>
            <a:ext cx="8815625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Save the salmon data into a different ‘.txt’ file for each river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pdf containing for each column of the salmon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 boxplot </a:t>
            </a:r>
            <a:r>
              <a:rPr lang="en-IE" dirty="0">
                <a:solidFill>
                  <a:srgbClr val="FF0000"/>
                </a:solidFill>
              </a:rPr>
              <a:t>if</a:t>
            </a:r>
            <a:r>
              <a:rPr lang="en-IE" dirty="0"/>
              <a:t> column being of class numeric (nested if).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add the corresponding column name as title for each graph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Extend previous loop to draw a </a:t>
            </a:r>
            <a:r>
              <a:rPr lang="en-IE" dirty="0" err="1"/>
              <a:t>barplot</a:t>
            </a:r>
            <a:r>
              <a:rPr lang="en-IE" dirty="0"/>
              <a:t> of frequencies if column not of class numeric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else needed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Need to nest table() and </a:t>
            </a:r>
            <a:r>
              <a:rPr lang="en-IE" dirty="0" err="1"/>
              <a:t>barplot</a:t>
            </a:r>
            <a:r>
              <a:rPr lang="en-IE" dirty="0"/>
              <a:t>() to draw figures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150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Nesting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104" y="1651864"/>
            <a:ext cx="8315990" cy="1257591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IE" dirty="0"/>
              <a:t>You can nest for() loop</a:t>
            </a:r>
            <a:endParaRPr lang="en-IE" b="1" i="1" dirty="0"/>
          </a:p>
          <a:p>
            <a:pPr algn="ctr">
              <a:buNone/>
            </a:pPr>
            <a:endParaRPr lang="en-IE" b="1" i="1" dirty="0"/>
          </a:p>
          <a:p>
            <a:pPr algn="ctr">
              <a:buNone/>
            </a:pPr>
            <a:r>
              <a:rPr lang="en-IE" b="1" i="1" dirty="0"/>
              <a:t>Here you loop over both dimension of a matrix</a:t>
            </a:r>
          </a:p>
          <a:p>
            <a:pPr algn="ctr">
              <a:buNone/>
            </a:pPr>
            <a:endParaRPr lang="en-IE" b="1" i="1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972" y="2909455"/>
            <a:ext cx="7802563" cy="239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89213" y="5902441"/>
            <a:ext cx="7430939" cy="49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IE" dirty="0">
                <a:solidFill>
                  <a:prstClr val="black"/>
                </a:solidFill>
              </a:rPr>
              <a:t>No limits and you can top with conditionals</a:t>
            </a:r>
            <a:endParaRPr lang="en-IE" b="1" i="1" dirty="0">
              <a:solidFill>
                <a:prstClr val="black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en-IE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134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if() specific options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05" y="1351138"/>
            <a:ext cx="8315990" cy="5289452"/>
          </a:xfrm>
        </p:spPr>
        <p:txBody>
          <a:bodyPr>
            <a:normAutofit/>
          </a:bodyPr>
          <a:lstStyle/>
          <a:p>
            <a:endParaRPr lang="en-IE" dirty="0"/>
          </a:p>
          <a:p>
            <a:pPr marL="0" indent="0">
              <a:buNone/>
            </a:pP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Specific options, CAREFULL ABOUT THOSE</a:t>
            </a:r>
          </a:p>
          <a:p>
            <a:pPr marL="0" indent="0">
              <a:buNone/>
            </a:pP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break() to get out of innermost loop if condition not satisfied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next() allows to go to the next iteration</a:t>
            </a: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914400" lvl="2" indent="0" algn="ctr">
              <a:buNone/>
            </a:pPr>
            <a:endParaRPr lang="en-IE" dirty="0">
              <a:solidFill>
                <a:srgbClr val="FFC000"/>
              </a:solidFill>
            </a:endParaRPr>
          </a:p>
          <a:p>
            <a:pPr marL="914400" lvl="2" indent="0" algn="ctr">
              <a:buNone/>
            </a:pPr>
            <a:r>
              <a:rPr lang="en-IE" dirty="0">
                <a:solidFill>
                  <a:srgbClr val="FFC000"/>
                </a:solidFill>
              </a:rPr>
              <a:t>See examples in code folder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4606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7. More advanced</a:t>
            </a:r>
            <a:br>
              <a:rPr lang="en-IE" dirty="0"/>
            </a:br>
            <a:r>
              <a:rPr lang="en-IE" dirty="0"/>
              <a:t>analyses &amp; programming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584917"/>
            <a:ext cx="5151566" cy="2025183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creating functions</a:t>
            </a:r>
          </a:p>
          <a:p>
            <a:r>
              <a:rPr lang="en-IE" dirty="0"/>
              <a:t>	2. basic analyses of data</a:t>
            </a:r>
          </a:p>
          <a:p>
            <a:r>
              <a:rPr lang="en-IE" dirty="0"/>
              <a:t>	</a:t>
            </a:r>
          </a:p>
        </p:txBody>
      </p:sp>
      <p:pic>
        <p:nvPicPr>
          <p:cNvPr id="2050" name="Picture 2" descr="Image result for programming fun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1" y="4857749"/>
            <a:ext cx="20955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23175" y="5346838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black"/>
                </a:solidFill>
              </a:rPr>
              <a:t>Linear models</a:t>
            </a:r>
          </a:p>
          <a:p>
            <a:r>
              <a:rPr lang="en-IE" dirty="0">
                <a:solidFill>
                  <a:prstClr val="black"/>
                </a:solidFill>
              </a:rPr>
              <a:t>Y = a + </a:t>
            </a:r>
            <a:r>
              <a:rPr lang="en-IE" dirty="0" err="1">
                <a:solidFill>
                  <a:prstClr val="black"/>
                </a:solidFill>
              </a:rPr>
              <a:t>bX</a:t>
            </a:r>
            <a:r>
              <a:rPr lang="en-IE" dirty="0">
                <a:solidFill>
                  <a:prstClr val="black"/>
                </a:solidFill>
              </a:rPr>
              <a:t> + e, e </a:t>
            </a:r>
            <a:r>
              <a:rPr lang="en-IE" dirty="0" err="1">
                <a:solidFill>
                  <a:prstClr val="black"/>
                </a:solidFill>
              </a:rPr>
              <a:t>iid</a:t>
            </a:r>
            <a:endParaRPr lang="en-IE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67109" y="5153522"/>
            <a:ext cx="2284837" cy="10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66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IE" sz="5400" dirty="0"/>
              <a:t>7.1 Creating functions</a:t>
            </a:r>
            <a:br>
              <a:rPr lang="en-IE" sz="5400" dirty="0"/>
            </a:br>
            <a:br>
              <a:rPr lang="en-IE" sz="2000" dirty="0"/>
            </a:br>
            <a:br>
              <a:rPr lang="en-IE" sz="5400" dirty="0"/>
            </a:br>
            <a:r>
              <a:rPr lang="en-I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8956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function : part of a computer program that performs some specific action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Useful to write one when doing several time the same kind of action</a:t>
            </a:r>
          </a:p>
          <a:p>
            <a:endParaRPr lang="en-IE" dirty="0"/>
          </a:p>
          <a:p>
            <a:r>
              <a:rPr lang="en-IE" dirty="0"/>
              <a:t>You can create your own !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They return one thing only (but this can be a list)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51" y="3675404"/>
            <a:ext cx="6992326" cy="1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91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Quite simple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But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413" y="2073050"/>
            <a:ext cx="5702795" cy="1035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8765"/>
          <a:stretch/>
        </p:blipFill>
        <p:spPr>
          <a:xfrm>
            <a:off x="1468516" y="4635901"/>
            <a:ext cx="6544588" cy="74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725" r="46673" b="62566"/>
          <a:stretch/>
        </p:blipFill>
        <p:spPr>
          <a:xfrm>
            <a:off x="2607564" y="3292208"/>
            <a:ext cx="4266495" cy="5323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6457" y="5678868"/>
            <a:ext cx="415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would crash a script</a:t>
            </a:r>
          </a:p>
        </p:txBody>
      </p:sp>
    </p:spTree>
    <p:extLst>
      <p:ext uri="{BB962C8B-B14F-4D97-AF65-F5344CB8AC3E}">
        <p14:creationId xmlns:p14="http://schemas.microsoft.com/office/powerpoint/2010/main" val="5920394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stop()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stop() </a:t>
            </a:r>
          </a:p>
          <a:p>
            <a:pPr lvl="1"/>
            <a:r>
              <a:rPr lang="en-IE" dirty="0"/>
              <a:t>stops function execution and give error message</a:t>
            </a:r>
          </a:p>
          <a:p>
            <a:pPr lvl="1"/>
            <a:r>
              <a:rPr lang="en-IE" dirty="0"/>
              <a:t>is placed within function body</a:t>
            </a:r>
          </a:p>
          <a:p>
            <a:pPr lvl="1"/>
            <a:r>
              <a:rPr lang="en-IE" dirty="0"/>
              <a:t>needs a condition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45" y="3296305"/>
            <a:ext cx="6807333" cy="1853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58871"/>
          <a:stretch/>
        </p:blipFill>
        <p:spPr>
          <a:xfrm>
            <a:off x="1586352" y="5531573"/>
            <a:ext cx="6639852" cy="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843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Sum of 2 integers, warnings()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499735"/>
            <a:ext cx="8984343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warning()</a:t>
            </a:r>
          </a:p>
          <a:p>
            <a:pPr lvl="1"/>
            <a:r>
              <a:rPr lang="en-IE" dirty="0"/>
              <a:t> display message nut do no stop function</a:t>
            </a:r>
          </a:p>
          <a:p>
            <a:pPr lvl="1"/>
            <a:r>
              <a:rPr lang="en-IE" dirty="0"/>
              <a:t>Good to introduce a bit of flexibility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1" y="2905239"/>
            <a:ext cx="7735380" cy="2460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2" y="5540929"/>
            <a:ext cx="631595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33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7.1-1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6896" y="1825625"/>
            <a:ext cx="854619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‘power.it’ function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computing a</a:t>
            </a:r>
            <a:r>
              <a:rPr lang="en-IE" baseline="30000" dirty="0"/>
              <a:t>b</a:t>
            </a:r>
            <a:r>
              <a:rPr lang="en-IE" dirty="0"/>
              <a:t>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Include error message if arguments aren't numbers (stop)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If b negative create warning saying your are computing a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Add default values (see further for details)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a function ‘</a:t>
            </a:r>
            <a:r>
              <a:rPr lang="en-IE" dirty="0" err="1"/>
              <a:t>ratio.as.percent</a:t>
            </a:r>
            <a:r>
              <a:rPr lang="en-IE" dirty="0"/>
              <a:t>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Function displays ratio in percentage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Should be rounded to neared %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Outputs should include % sign.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dirty="0"/>
              <a:t>Use stop / warning ….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6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2"/>
            <a:ext cx="9144000" cy="994172"/>
          </a:xfrm>
        </p:spPr>
        <p:txBody>
          <a:bodyPr/>
          <a:lstStyle/>
          <a:p>
            <a:r>
              <a:rPr lang="en-IE" dirty="0"/>
              <a:t>Aim of the course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253" y="1412494"/>
            <a:ext cx="8890612" cy="5001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Get you started on that journey with 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By learning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use the 5 basic coding elements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dirty="0"/>
              <a:t>how to the do most common data manipulating and viewing tasks </a:t>
            </a:r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r>
              <a:rPr lang="en-IE" sz="1900" dirty="0"/>
              <a:t>How to do a few common analyses (bonus if time)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you will be able to keep going on your own</a:t>
            </a:r>
          </a:p>
          <a:p>
            <a:pPr marL="0" indent="0">
              <a:buNone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  <a:p>
            <a:pPr marL="728645" lvl="1" indent="-385754">
              <a:buFont typeface="+mj-lt"/>
              <a:buAutoNum type="arabicPeriod"/>
            </a:pPr>
            <a:endParaRPr lang="en-IE" dirty="0"/>
          </a:p>
        </p:txBody>
      </p:sp>
      <p:pic>
        <p:nvPicPr>
          <p:cNvPr id="4" name="Picture 4" descr="http://www.gmccomb.com/images/superman-computer-us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316" y="1799888"/>
            <a:ext cx="1053202" cy="1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computerusersguide.wikispaces.com/space/showlogo/1338995434/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10" y="1799888"/>
            <a:ext cx="1231681" cy="12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33178" y="2226244"/>
            <a:ext cx="2677651" cy="370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2" descr="R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93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Adding default arguments’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499735"/>
            <a:ext cx="8806375" cy="2811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You may need to add default values for arguments</a:t>
            </a:r>
          </a:p>
          <a:p>
            <a:pPr marL="0" indent="0">
              <a:buNone/>
            </a:pPr>
            <a:r>
              <a:rPr lang="en-IE" dirty="0"/>
              <a:t>Use </a:t>
            </a:r>
            <a:r>
              <a:rPr lang="en-IE" dirty="0" err="1"/>
              <a:t>arg</a:t>
            </a:r>
            <a:r>
              <a:rPr lang="en-IE" dirty="0"/>
              <a:t> = NULL, replace </a:t>
            </a:r>
            <a:r>
              <a:rPr lang="en-IE" dirty="0" err="1"/>
              <a:t>arg</a:t>
            </a:r>
            <a:r>
              <a:rPr lang="en-IE" dirty="0"/>
              <a:t> in function body</a:t>
            </a:r>
          </a:p>
          <a:p>
            <a:pPr marL="0" indent="0">
              <a:buNone/>
            </a:pPr>
            <a:r>
              <a:rPr lang="en-IE" dirty="0"/>
              <a:t>Here is a simple example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5" y="3193143"/>
            <a:ext cx="7161283" cy="179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36" y="5342986"/>
            <a:ext cx="5896062" cy="12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07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Further tools for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599883"/>
            <a:ext cx="880637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 err="1"/>
              <a:t>stopifnot</a:t>
            </a:r>
            <a:r>
              <a:rPr lang="en-IE" dirty="0"/>
              <a:t>()</a:t>
            </a:r>
          </a:p>
          <a:p>
            <a:pPr marL="0" indent="0">
              <a:buNone/>
            </a:pPr>
            <a:r>
              <a:rPr lang="en-IE" dirty="0"/>
              <a:t>Like stop but several conditions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try()</a:t>
            </a:r>
          </a:p>
          <a:p>
            <a:pPr marL="0" indent="0">
              <a:buNone/>
            </a:pPr>
            <a:r>
              <a:rPr lang="en-IE" dirty="0"/>
              <a:t>Try to run function but does not stop whole script if error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warning()</a:t>
            </a:r>
          </a:p>
          <a:p>
            <a:pPr marL="0" indent="0">
              <a:buNone/>
            </a:pPr>
            <a:r>
              <a:rPr lang="en-IE" dirty="0"/>
              <a:t>To return error message without sopping function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debug() </a:t>
            </a:r>
          </a:p>
          <a:p>
            <a:pPr marL="0" indent="0">
              <a:buNone/>
            </a:pPr>
            <a:r>
              <a:rPr lang="en-IE" dirty="0"/>
              <a:t>To debug a function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814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/>
              <a:t>R functions, </a:t>
            </a:r>
            <a:r>
              <a:rPr lang="en-IE" dirty="0"/>
              <a:t>get details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97" y="2467490"/>
            <a:ext cx="5035612" cy="407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27021"/>
            <a:ext cx="57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prstClr val="black"/>
                </a:solidFill>
              </a:rPr>
              <a:t>A function has three attributes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0" b="19291"/>
          <a:stretch/>
        </p:blipFill>
        <p:spPr>
          <a:xfrm>
            <a:off x="6097324" y="123838"/>
            <a:ext cx="1905918" cy="8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88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10" y="1599566"/>
            <a:ext cx="7886700" cy="1325563"/>
          </a:xfrm>
        </p:spPr>
        <p:txBody>
          <a:bodyPr/>
          <a:lstStyle/>
          <a:p>
            <a:r>
              <a:rPr lang="en-IE" dirty="0"/>
              <a:t>7.2 Quick overview stats</a:t>
            </a:r>
          </a:p>
        </p:txBody>
      </p:sp>
    </p:spTree>
    <p:extLst>
      <p:ext uri="{BB962C8B-B14F-4D97-AF65-F5344CB8AC3E}">
        <p14:creationId xmlns:p14="http://schemas.microsoft.com/office/powerpoint/2010/main" val="35526468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Non parametric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4643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Used to highlight trends in the data</a:t>
            </a:r>
          </a:p>
          <a:p>
            <a:endParaRPr lang="en-IE" dirty="0"/>
          </a:p>
          <a:p>
            <a:r>
              <a:rPr lang="en-IE" dirty="0" err="1"/>
              <a:t>lowess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is one function performing smoothing</a:t>
            </a:r>
          </a:p>
          <a:p>
            <a:pPr lvl="1"/>
            <a:r>
              <a:rPr lang="en-IE" dirty="0"/>
              <a:t>argument ‘f’ modify the degree of smoothing</a:t>
            </a:r>
          </a:p>
          <a:p>
            <a:endParaRPr lang="en-IE" dirty="0"/>
          </a:p>
          <a:p>
            <a:r>
              <a:rPr lang="en-IE" dirty="0"/>
              <a:t>For more details and functions see Hans talk at </a:t>
            </a:r>
            <a:r>
              <a:rPr lang="en-IE" dirty="0">
                <a:hlinkClick r:id="rId2"/>
              </a:rPr>
              <a:t>https://bigfish.joomla.com/</a:t>
            </a: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48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lowess</a:t>
            </a:r>
            <a:r>
              <a:rPr lang="en-IE" dirty="0"/>
              <a:t>() examples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177" y="1537073"/>
            <a:ext cx="4304823" cy="4589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9160" y="1537073"/>
            <a:ext cx="4262798" cy="48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255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Correlations /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 err="1"/>
              <a:t>bartlet.test</a:t>
            </a:r>
            <a:r>
              <a:rPr lang="en-IE" dirty="0"/>
              <a:t>(), test </a:t>
            </a:r>
            <a:r>
              <a:rPr lang="en-IE" dirty="0">
                <a:hlinkClick r:id="rId2" tooltip="Homoscedasticity"/>
              </a:rPr>
              <a:t>homoscedasticity</a:t>
            </a:r>
            <a:r>
              <a:rPr lang="en-IE" dirty="0"/>
              <a:t> or homogeneity of variances, one of the main hypothesis</a:t>
            </a:r>
          </a:p>
          <a:p>
            <a:endParaRPr lang="en-IE" dirty="0"/>
          </a:p>
          <a:p>
            <a:r>
              <a:rPr lang="en-IE" dirty="0" err="1"/>
              <a:t>cor.test</a:t>
            </a:r>
            <a:r>
              <a:rPr lang="en-IE" dirty="0"/>
              <a:t>() , correlation between 2 variables</a:t>
            </a:r>
          </a:p>
          <a:p>
            <a:endParaRPr lang="en-IE" dirty="0"/>
          </a:p>
          <a:p>
            <a:r>
              <a:rPr lang="en-IE" dirty="0" err="1"/>
              <a:t>anova</a:t>
            </a:r>
            <a:r>
              <a:rPr lang="en-IE" dirty="0"/>
              <a:t>(), comparison of means</a:t>
            </a:r>
          </a:p>
          <a:p>
            <a:endParaRPr lang="en-IE" dirty="0"/>
          </a:p>
          <a:p>
            <a:r>
              <a:rPr lang="en-IE" dirty="0"/>
              <a:t>lm(), </a:t>
            </a:r>
            <a:r>
              <a:rPr lang="en-IE" dirty="0" err="1"/>
              <a:t>glm</a:t>
            </a:r>
            <a:r>
              <a:rPr lang="en-IE" dirty="0"/>
              <a:t>() allow for linear regression</a:t>
            </a:r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262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 err="1"/>
              <a:t>cor.test</a:t>
            </a:r>
            <a:r>
              <a:rPr lang="en-IE" dirty="0"/>
              <a:t>() and lm() example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527" y="1462723"/>
            <a:ext cx="4017153" cy="4706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2173" y="1462723"/>
            <a:ext cx="4400803" cy="48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893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Are linear models and smoothers mixed</a:t>
            </a:r>
          </a:p>
          <a:p>
            <a:endParaRPr lang="en-IE" dirty="0"/>
          </a:p>
          <a:p>
            <a:r>
              <a:rPr lang="en-IE" dirty="0"/>
              <a:t>Model selection need to be performed</a:t>
            </a:r>
          </a:p>
          <a:p>
            <a:endParaRPr lang="en-IE" dirty="0"/>
          </a:p>
          <a:p>
            <a:r>
              <a:rPr lang="en-IE" dirty="0"/>
              <a:t>MGCV package advised</a:t>
            </a:r>
          </a:p>
          <a:p>
            <a:endParaRPr lang="en-IE" dirty="0"/>
          </a:p>
          <a:p>
            <a:r>
              <a:rPr lang="en-IE" dirty="0"/>
              <a:t>Hans talk </a:t>
            </a:r>
            <a:r>
              <a:rPr lang="en-IE" dirty="0">
                <a:hlinkClick r:id="rId2"/>
              </a:rPr>
              <a:t>https://bigfish.joomla.com/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736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Generalized Additive Models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C:\Users\gbal\Desktop\0_adultes_gam\3_figures_gam\changes_salmon_no_points_transparent_common_fig_ages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22" y="1463934"/>
            <a:ext cx="7522210" cy="50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9033240">
            <a:off x="3138055" y="332299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600" dirty="0">
                <a:solidFill>
                  <a:srgbClr val="FF0000"/>
                </a:solidFill>
              </a:rPr>
              <a:t>NOT PUBLIC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</p:spTree>
    <p:extLst>
      <p:ext uri="{BB962C8B-B14F-4D97-AF65-F5344CB8AC3E}">
        <p14:creationId xmlns:p14="http://schemas.microsoft.com/office/powerpoint/2010/main" val="169651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2143905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R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R 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41748" y="2509333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R download</a:t>
            </a:r>
          </a:p>
        </p:txBody>
      </p:sp>
    </p:spTree>
    <p:extLst>
      <p:ext uri="{BB962C8B-B14F-4D97-AF65-F5344CB8AC3E}">
        <p14:creationId xmlns:p14="http://schemas.microsoft.com/office/powerpoint/2010/main" val="5747189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General-purpose optimization in R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7750" y="6400800"/>
            <a:ext cx="328295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prstClr val="white">
                    <a:lumMod val="75000"/>
                  </a:prstClr>
                </a:solidFill>
              </a:rPr>
              <a:t>Window configured with layout()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Recommend </a:t>
            </a:r>
            <a:r>
              <a:rPr lang="en-IE" dirty="0" err="1"/>
              <a:t>optmix</a:t>
            </a:r>
            <a:r>
              <a:rPr lang="en-IE" dirty="0"/>
              <a:t> package</a:t>
            </a:r>
          </a:p>
          <a:p>
            <a:endParaRPr lang="en-IE" dirty="0"/>
          </a:p>
          <a:p>
            <a:r>
              <a:rPr lang="en-IE" dirty="0"/>
              <a:t>Fits model by</a:t>
            </a:r>
          </a:p>
          <a:p>
            <a:pPr lvl="1" fontAlgn="base"/>
            <a:r>
              <a:rPr lang="en-IE" dirty="0"/>
              <a:t>minimising residual sum of squares</a:t>
            </a:r>
          </a:p>
          <a:p>
            <a:pPr lvl="1"/>
            <a:r>
              <a:rPr lang="en-IE" dirty="0"/>
              <a:t>minimising deviance (requires writing likelihood)</a:t>
            </a:r>
          </a:p>
          <a:p>
            <a:endParaRPr lang="en-IE" dirty="0"/>
          </a:p>
          <a:p>
            <a:r>
              <a:rPr lang="en-IE" dirty="0"/>
              <a:t>See code for details (7.4.optimx.r)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639496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>
            <a:normAutofit/>
          </a:bodyPr>
          <a:lstStyle/>
          <a:p>
            <a:r>
              <a:rPr lang="en-IE" dirty="0"/>
              <a:t>7. EXTRAS </a:t>
            </a:r>
            <a:br>
              <a:rPr lang="en-IE" dirty="0"/>
            </a:br>
            <a:r>
              <a:rPr lang="en-IE" sz="4000" dirty="0"/>
              <a:t>YOU MAY NEED / USE SOON ... </a:t>
            </a:r>
          </a:p>
        </p:txBody>
      </p:sp>
    </p:spTree>
    <p:extLst>
      <p:ext uri="{BB962C8B-B14F-4D97-AF65-F5344CB8AC3E}">
        <p14:creationId xmlns:p14="http://schemas.microsoft.com/office/powerpoint/2010/main" val="9654836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42271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919" y="12530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>
                <a:solidFill>
                  <a:prstClr val="black"/>
                </a:solidFill>
              </a:rPr>
              <a:t>: ~ same as matrix but </a:t>
            </a:r>
            <a:r>
              <a:rPr lang="en-IE" b="1" dirty="0">
                <a:solidFill>
                  <a:prstClr val="black"/>
                </a:solidFill>
              </a:rPr>
              <a:t>not</a:t>
            </a:r>
            <a:r>
              <a:rPr lang="en-IE" dirty="0">
                <a:solidFill>
                  <a:prstClr val="black"/>
                </a:solidFill>
              </a:rPr>
              <a:t> limited in dimensions.</a:t>
            </a:r>
          </a:p>
          <a:p>
            <a:endParaRPr lang="en-IE" dirty="0">
              <a:solidFill>
                <a:srgbClr val="C00000"/>
              </a:solidFill>
            </a:endParaRPr>
          </a:p>
          <a:p>
            <a:r>
              <a:rPr lang="en-IE" dirty="0">
                <a:solidFill>
                  <a:srgbClr val="C00000"/>
                </a:solidFill>
              </a:rPr>
              <a:t>Like matrices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50" y="1253092"/>
            <a:ext cx="329882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919" y="39445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>
                <a:solidFill>
                  <a:prstClr val="black"/>
                </a:solidFill>
              </a:rPr>
              <a:t>: catchall structure. 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Each element can be of any class or NULL.</a:t>
            </a:r>
          </a:p>
          <a:p>
            <a:pPr lvl="2"/>
            <a:r>
              <a:rPr lang="en-IE" dirty="0">
                <a:solidFill>
                  <a:prstClr val="black"/>
                </a:solidFill>
              </a:rPr>
              <a:t>The elements can be named.</a:t>
            </a:r>
          </a:p>
          <a:p>
            <a:pPr lvl="2"/>
            <a:r>
              <a:rPr lang="en-IE" dirty="0">
                <a:solidFill>
                  <a:srgbClr val="FF0000"/>
                </a:solidFill>
              </a:rPr>
              <a:t>Like </a:t>
            </a:r>
            <a:r>
              <a:rPr lang="en-IE" dirty="0" err="1">
                <a:solidFill>
                  <a:srgbClr val="FF0000"/>
                </a:solidFill>
              </a:rPr>
              <a:t>data.framces</a:t>
            </a:r>
            <a:r>
              <a:rPr lang="en-IE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92" y="5489938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Other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2297620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prstClr val="black"/>
                </a:solidFill>
                <a:latin typeface="Calibri Light"/>
              </a:rPr>
              <a:t>Indexing data, lists</a:t>
            </a:r>
          </a:p>
        </p:txBody>
      </p:sp>
    </p:spTree>
    <p:extLst>
      <p:ext uri="{BB962C8B-B14F-4D97-AF65-F5344CB8AC3E}">
        <p14:creationId xmlns:p14="http://schemas.microsoft.com/office/powerpoint/2010/main" val="3881783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Applying functions on </a:t>
            </a:r>
            <a:br>
              <a:rPr lang="en-IE" dirty="0"/>
            </a:br>
            <a:r>
              <a:rPr lang="en-IE" dirty="0"/>
              <a:t>elements of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34" y="1705132"/>
            <a:ext cx="8377129" cy="4351338"/>
          </a:xfrm>
        </p:spPr>
        <p:txBody>
          <a:bodyPr>
            <a:normAutofit/>
          </a:bodyPr>
          <a:lstStyle/>
          <a:p>
            <a:r>
              <a:rPr lang="en-IE" dirty="0" err="1"/>
              <a:t>lapply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returns a list of the same length as X </a:t>
            </a:r>
          </a:p>
          <a:p>
            <a:pPr lvl="1"/>
            <a:r>
              <a:rPr lang="en-IE" dirty="0"/>
              <a:t>each element is the result of applying FUN</a:t>
            </a:r>
          </a:p>
          <a:p>
            <a:pPr lvl="1"/>
            <a:endParaRPr lang="en-IE" dirty="0"/>
          </a:p>
          <a:p>
            <a:endParaRPr lang="en-IE" dirty="0"/>
          </a:p>
          <a:p>
            <a:r>
              <a:rPr lang="en-IE" dirty="0" err="1"/>
              <a:t>sapply</a:t>
            </a:r>
            <a:r>
              <a:rPr lang="en-IE" dirty="0"/>
              <a:t>() </a:t>
            </a:r>
          </a:p>
          <a:p>
            <a:pPr lvl="1"/>
            <a:r>
              <a:rPr lang="en-IE" dirty="0"/>
              <a:t>a user friendly version of </a:t>
            </a:r>
            <a:r>
              <a:rPr lang="en-IE" dirty="0" err="1"/>
              <a:t>lapply</a:t>
            </a:r>
            <a:r>
              <a:rPr lang="en-IE" dirty="0"/>
              <a:t>(), FUN instead of MARGIN</a:t>
            </a:r>
          </a:p>
          <a:p>
            <a:pPr lvl="1"/>
            <a:r>
              <a:rPr lang="en-IE" dirty="0"/>
              <a:t>returns a vector or matrix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/>
          <a:srcRect t="6807" b="26570"/>
          <a:stretch/>
        </p:blipFill>
        <p:spPr>
          <a:xfrm>
            <a:off x="2136782" y="3044192"/>
            <a:ext cx="4586730" cy="44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34" y="5511394"/>
            <a:ext cx="3576226" cy="5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23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r>
              <a:rPr lang="en-IE" dirty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1" y="1647440"/>
            <a:ext cx="6990426" cy="4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73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1443210"/>
          </a:xfrm>
        </p:spPr>
        <p:txBody>
          <a:bodyPr>
            <a:normAutofit/>
          </a:bodyPr>
          <a:lstStyle/>
          <a:p>
            <a:r>
              <a:rPr lang="en-IE" dirty="0"/>
              <a:t>Applying functions by factor(s)</a:t>
            </a:r>
            <a:br>
              <a:rPr lang="en-IE" dirty="0"/>
            </a:br>
            <a:r>
              <a:rPr lang="en-IE" dirty="0"/>
              <a:t>by()</a:t>
            </a:r>
            <a:endParaRPr lang="en-IE" sz="2400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4" y="1712863"/>
            <a:ext cx="6567092" cy="47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9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while()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7" y="1209822"/>
            <a:ext cx="8315990" cy="4474182"/>
          </a:xfrm>
        </p:spPr>
        <p:txBody>
          <a:bodyPr>
            <a:normAutofit/>
          </a:bodyPr>
          <a:lstStyle/>
          <a:p>
            <a:r>
              <a:rPr lang="en-IE" dirty="0"/>
              <a:t>To repeat an action until condition satisfied </a:t>
            </a:r>
          </a:p>
          <a:p>
            <a:pPr marL="457200" lvl="1" indent="0">
              <a:buNone/>
            </a:pPr>
            <a:endParaRPr lang="en-IE" dirty="0"/>
          </a:p>
        </p:txBody>
      </p:sp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243" y="2066858"/>
            <a:ext cx="6385040" cy="166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43" y="4207936"/>
            <a:ext cx="8075364" cy="16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 and saving, excel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688" y="4585004"/>
            <a:ext cx="7886700" cy="1606475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For .csv files see </a:t>
            </a:r>
          </a:p>
          <a:p>
            <a:pPr lvl="1"/>
            <a:r>
              <a:rPr lang="en-IE" dirty="0"/>
              <a:t>‘</a:t>
            </a:r>
            <a:r>
              <a:rPr lang="en-IE" dirty="0" err="1"/>
              <a:t>read.table</a:t>
            </a:r>
            <a:r>
              <a:rPr lang="en-IE" dirty="0"/>
              <a:t>’ and ‘</a:t>
            </a:r>
            <a:r>
              <a:rPr lang="en-IE" dirty="0" err="1"/>
              <a:t>write.table</a:t>
            </a:r>
            <a:r>
              <a:rPr lang="en-IE" dirty="0"/>
              <a:t>’</a:t>
            </a:r>
          </a:p>
          <a:p>
            <a:pPr lvl="1"/>
            <a:r>
              <a:rPr lang="en-IE" dirty="0"/>
              <a:t>‘read.csv’ and ‘write.csv’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626" y="1668079"/>
            <a:ext cx="6566309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44000" cy="9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R Console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0471" y="1260799"/>
            <a:ext cx="8586399" cy="128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This is where you write and / or run your commands</a:t>
            </a:r>
          </a:p>
          <a:p>
            <a:endParaRPr lang="en-US" sz="2800" b="1" dirty="0"/>
          </a:p>
          <a:p>
            <a:r>
              <a:rPr lang="en-US" sz="2800" b="1" dirty="0"/>
              <a:t>2 type of prompts : &gt; and 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0471" y="4622363"/>
            <a:ext cx="8586399" cy="81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It also displays ‘meaningful’ error messages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04" y="2672558"/>
            <a:ext cx="1003332" cy="171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68" y="5563705"/>
            <a:ext cx="4377000" cy="98894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562100" y="2780233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3548" y="2586362"/>
            <a:ext cx="206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Console available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22152" y="3455327"/>
            <a:ext cx="1841500" cy="51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03600" y="3261456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Waiting for command completion</a:t>
            </a:r>
          </a:p>
        </p:txBody>
      </p:sp>
    </p:spTree>
    <p:extLst>
      <p:ext uri="{BB962C8B-B14F-4D97-AF65-F5344CB8AC3E}">
        <p14:creationId xmlns:p14="http://schemas.microsoft.com/office/powerpoint/2010/main" val="11535711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/>
          <a:lstStyle/>
          <a:p>
            <a:pPr algn="ctr"/>
            <a:r>
              <a:rPr lang="en-IE" dirty="0"/>
              <a:t>ggplot2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09" y="2333110"/>
            <a:ext cx="6319910" cy="2841563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A package dedicated to graphs</a:t>
            </a:r>
          </a:p>
          <a:p>
            <a:endParaRPr lang="en-IE" dirty="0"/>
          </a:p>
          <a:p>
            <a:r>
              <a:rPr lang="en-IE" dirty="0"/>
              <a:t>Based on the grammar of graphic approach relying on </a:t>
            </a:r>
          </a:p>
          <a:p>
            <a:pPr lvl="1"/>
            <a:r>
              <a:rPr lang="en-IE" dirty="0"/>
              <a:t>Aesthetics, </a:t>
            </a:r>
            <a:r>
              <a:rPr lang="en-IE" dirty="0" err="1"/>
              <a:t>ie</a:t>
            </a:r>
            <a:r>
              <a:rPr lang="en-IE" dirty="0"/>
              <a:t> what you plot</a:t>
            </a:r>
          </a:p>
          <a:p>
            <a:pPr lvl="1"/>
            <a:r>
              <a:rPr lang="en-IE" dirty="0"/>
              <a:t>Geometries, </a:t>
            </a:r>
            <a:r>
              <a:rPr lang="en-IE" dirty="0" err="1"/>
              <a:t>ie</a:t>
            </a:r>
            <a:r>
              <a:rPr lang="en-IE" dirty="0"/>
              <a:t> how you plot it (points, lines, ribbon…)</a:t>
            </a:r>
          </a:p>
          <a:p>
            <a:pPr marL="342900" lvl="1" indent="0">
              <a:buNone/>
            </a:pPr>
            <a:endParaRPr lang="en-IE" dirty="0"/>
          </a:p>
          <a:p>
            <a:r>
              <a:rPr lang="en-IE" dirty="0"/>
              <a:t>According to some people </a:t>
            </a:r>
          </a:p>
          <a:p>
            <a:pPr lvl="1"/>
            <a:r>
              <a:rPr lang="en-IE" dirty="0"/>
              <a:t>More intuitive ?</a:t>
            </a:r>
          </a:p>
          <a:p>
            <a:pPr lvl="1"/>
            <a:r>
              <a:rPr lang="en-IE" dirty="0"/>
              <a:t>better that basic R graphic functions because you need less code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946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899" y="2175241"/>
            <a:ext cx="2831577" cy="45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7525" y="3111103"/>
            <a:ext cx="2736326" cy="250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3099" y="2175240"/>
            <a:ext cx="2899420" cy="56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5747" y="3101577"/>
            <a:ext cx="2986296" cy="2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02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1299" y="1965722"/>
            <a:ext cx="3393755" cy="103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680" y="3256533"/>
            <a:ext cx="5115591" cy="25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1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88" y="857251"/>
            <a:ext cx="5915025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ggplot2 package,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37" y="857250"/>
            <a:ext cx="616964" cy="48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3082" y="2175250"/>
            <a:ext cx="3036518" cy="550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/>
          <a:srcRect t="2879"/>
          <a:stretch/>
        </p:blipFill>
        <p:spPr>
          <a:xfrm>
            <a:off x="4786103" y="2171701"/>
            <a:ext cx="3000794" cy="603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8309" y="3013828"/>
            <a:ext cx="3217357" cy="2644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4850" y="3013830"/>
            <a:ext cx="3282848" cy="27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03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333192"/>
          </a:xfrm>
        </p:spPr>
        <p:txBody>
          <a:bodyPr/>
          <a:lstStyle/>
          <a:p>
            <a:r>
              <a:rPr lang="en-IE" dirty="0"/>
              <a:t>8. TO KEEP GOING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>
            <a:normAutofit/>
          </a:bodyPr>
          <a:lstStyle/>
          <a:p>
            <a:r>
              <a:rPr lang="en-IE" dirty="0"/>
              <a:t>This section will tell you about </a:t>
            </a:r>
          </a:p>
          <a:p>
            <a:r>
              <a:rPr lang="en-IE" dirty="0"/>
              <a:t>	1. potentially useful packages</a:t>
            </a:r>
          </a:p>
          <a:p>
            <a:r>
              <a:rPr lang="en-IE" dirty="0"/>
              <a:t>	2. where to learn more</a:t>
            </a:r>
          </a:p>
        </p:txBody>
      </p:sp>
    </p:spTree>
    <p:extLst>
      <p:ext uri="{BB962C8B-B14F-4D97-AF65-F5344CB8AC3E}">
        <p14:creationId xmlns:p14="http://schemas.microsoft.com/office/powerpoint/2010/main" val="13866547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Reports, R markdown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658" y="1445142"/>
            <a:ext cx="7860723" cy="4550735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It is </a:t>
            </a:r>
          </a:p>
          <a:p>
            <a:pPr lvl="1"/>
            <a:r>
              <a:rPr lang="en-IE" dirty="0"/>
              <a:t>Package developed by r studio based on </a:t>
            </a:r>
            <a:r>
              <a:rPr lang="en-IE" dirty="0" err="1"/>
              <a:t>knitr</a:t>
            </a:r>
            <a:r>
              <a:rPr lang="en-IE" dirty="0"/>
              <a:t> and </a:t>
            </a:r>
            <a:r>
              <a:rPr lang="en-IE" dirty="0" err="1"/>
              <a:t>pandoc</a:t>
            </a:r>
            <a:endParaRPr lang="en-IE" dirty="0"/>
          </a:p>
          <a:p>
            <a:pPr lvl="1"/>
            <a:r>
              <a:rPr lang="en-IE" dirty="0"/>
              <a:t>Fully integrated in r studio</a:t>
            </a:r>
          </a:p>
          <a:p>
            <a:pPr lvl="1"/>
            <a:endParaRPr lang="en-IE" dirty="0"/>
          </a:p>
          <a:p>
            <a:r>
              <a:rPr lang="en-IE" dirty="0"/>
              <a:t>Useful for </a:t>
            </a:r>
          </a:p>
          <a:p>
            <a:pPr lvl="1"/>
            <a:r>
              <a:rPr lang="en-IE" dirty="0"/>
              <a:t>Easily creating dynamic documents</a:t>
            </a:r>
          </a:p>
          <a:p>
            <a:pPr lvl="2"/>
            <a:r>
              <a:rPr lang="en-IE" dirty="0"/>
              <a:t>Web pages</a:t>
            </a:r>
          </a:p>
          <a:p>
            <a:pPr lvl="2"/>
            <a:r>
              <a:rPr lang="en-IE" dirty="0">
                <a:effectLst/>
              </a:rPr>
              <a:t>Reproducible analysis and reports</a:t>
            </a:r>
          </a:p>
          <a:p>
            <a:pPr lvl="3"/>
            <a:r>
              <a:rPr lang="en-IE" dirty="0"/>
              <a:t>Data work up for WGs – html/word</a:t>
            </a:r>
          </a:p>
          <a:p>
            <a:pPr lvl="3"/>
            <a:r>
              <a:rPr lang="en-IE" dirty="0"/>
              <a:t>Working Group reports - word</a:t>
            </a:r>
          </a:p>
          <a:p>
            <a:pPr lvl="3"/>
            <a:r>
              <a:rPr lang="en-IE" dirty="0">
                <a:effectLst/>
              </a:rPr>
              <a:t>Survey reports – word/pdf</a:t>
            </a:r>
          </a:p>
          <a:p>
            <a:pPr lvl="1"/>
            <a:r>
              <a:rPr lang="en-IE" dirty="0"/>
              <a:t>Documenting packages/functions – pdf</a:t>
            </a:r>
          </a:p>
          <a:p>
            <a:pPr lvl="1"/>
            <a:endParaRPr lang="en-IE" dirty="0"/>
          </a:p>
          <a:p>
            <a:r>
              <a:rPr lang="en-IE" dirty="0"/>
              <a:t>See Colm talk at </a:t>
            </a:r>
            <a:r>
              <a:rPr lang="en-IE" sz="2100" dirty="0">
                <a:hlinkClick r:id="rId2"/>
              </a:rPr>
              <a:t>https://bigfish.joomla.com/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204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994172"/>
            <a:ext cx="8325716" cy="5332199"/>
          </a:xfrm>
        </p:spPr>
        <p:txBody>
          <a:bodyPr>
            <a:normAutofit fontScale="55000" lnSpcReduction="20000"/>
          </a:bodyPr>
          <a:lstStyle/>
          <a:p>
            <a:r>
              <a:rPr lang="en-IE" dirty="0"/>
              <a:t>Data manipulation / cleaning</a:t>
            </a:r>
          </a:p>
          <a:p>
            <a:pPr lvl="1"/>
            <a:r>
              <a:rPr lang="en-IE" dirty="0" err="1"/>
              <a:t>tydr</a:t>
            </a:r>
            <a:r>
              <a:rPr lang="en-IE" dirty="0"/>
              <a:t> (no obvious advantage)</a:t>
            </a:r>
          </a:p>
          <a:p>
            <a:pPr lvl="1"/>
            <a:r>
              <a:rPr lang="en-IE" dirty="0" err="1"/>
              <a:t>stringr</a:t>
            </a:r>
            <a:r>
              <a:rPr lang="en-IE" dirty="0"/>
              <a:t> for string manipulations</a:t>
            </a:r>
          </a:p>
          <a:p>
            <a:pPr lvl="1"/>
            <a:r>
              <a:rPr lang="en-IE" dirty="0" err="1"/>
              <a:t>dplyr</a:t>
            </a:r>
            <a:r>
              <a:rPr lang="en-IE" dirty="0"/>
              <a:t> (uses intuitive syntax)</a:t>
            </a:r>
          </a:p>
          <a:p>
            <a:pPr lvl="1"/>
            <a:r>
              <a:rPr lang="en-IE" dirty="0" err="1"/>
              <a:t>data.table</a:t>
            </a:r>
            <a:r>
              <a:rPr lang="en-IE" dirty="0"/>
              <a:t> (syntax ‘close’ to SQL, time efficient on big tables) </a:t>
            </a:r>
          </a:p>
          <a:p>
            <a:pPr lvl="1"/>
            <a:r>
              <a:rPr lang="en-IE" dirty="0" err="1"/>
              <a:t>lubridate</a:t>
            </a:r>
            <a:r>
              <a:rPr lang="en-IE" dirty="0"/>
              <a:t> (to mess with date formats)</a:t>
            </a:r>
          </a:p>
          <a:p>
            <a:pPr lvl="1"/>
            <a:r>
              <a:rPr lang="en-IE" dirty="0">
                <a:hlinkClick r:id="rId2"/>
              </a:rPr>
              <a:t>zoo</a:t>
            </a:r>
            <a:r>
              <a:rPr lang="en-IE" dirty="0"/>
              <a:t>, </a:t>
            </a:r>
            <a:r>
              <a:rPr lang="en-IE" dirty="0" err="1">
                <a:hlinkClick r:id="rId3"/>
              </a:rPr>
              <a:t>xts</a:t>
            </a:r>
            <a:r>
              <a:rPr lang="en-IE" dirty="0"/>
              <a:t> and </a:t>
            </a:r>
            <a:r>
              <a:rPr lang="en-IE" dirty="0" err="1">
                <a:hlinkClick r:id="rId4"/>
              </a:rPr>
              <a:t>quantmod</a:t>
            </a:r>
            <a:r>
              <a:rPr lang="en-IE" dirty="0"/>
              <a:t> (for time series)</a:t>
            </a:r>
          </a:p>
          <a:p>
            <a:pPr lvl="1"/>
            <a:endParaRPr lang="en-IE" dirty="0"/>
          </a:p>
          <a:p>
            <a:r>
              <a:rPr lang="en-IE" dirty="0"/>
              <a:t>Plots</a:t>
            </a:r>
          </a:p>
          <a:p>
            <a:pPr lvl="1"/>
            <a:r>
              <a:rPr lang="en-IE" dirty="0" err="1"/>
              <a:t>ggplot</a:t>
            </a:r>
            <a:r>
              <a:rPr lang="en-IE" dirty="0"/>
              <a:t>, ggplot2 (plotting package based on grammar of graphic)</a:t>
            </a:r>
          </a:p>
          <a:p>
            <a:pPr lvl="1"/>
            <a:r>
              <a:rPr lang="en-IE" dirty="0" err="1"/>
              <a:t>ggvis</a:t>
            </a:r>
            <a:r>
              <a:rPr lang="en-IE" dirty="0"/>
              <a:t> (interactive web graphic)</a:t>
            </a:r>
          </a:p>
          <a:p>
            <a:pPr lvl="1"/>
            <a:r>
              <a:rPr lang="en-IE" dirty="0" err="1"/>
              <a:t>Ploty</a:t>
            </a:r>
            <a:r>
              <a:rPr lang="en-IE" dirty="0"/>
              <a:t> (interactive, browser-based charting library )</a:t>
            </a:r>
          </a:p>
          <a:p>
            <a:pPr lvl="1"/>
            <a:endParaRPr lang="en-IE" dirty="0"/>
          </a:p>
          <a:p>
            <a:r>
              <a:rPr lang="en-IE" dirty="0"/>
              <a:t>Mapping</a:t>
            </a:r>
          </a:p>
          <a:p>
            <a:pPr lvl="1"/>
            <a:r>
              <a:rPr lang="en-IE" dirty="0"/>
              <a:t>See Hans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Reporting </a:t>
            </a:r>
          </a:p>
          <a:p>
            <a:pPr lvl="1"/>
            <a:r>
              <a:rPr lang="en-IE" dirty="0"/>
              <a:t>R markdown in </a:t>
            </a:r>
            <a:r>
              <a:rPr lang="en-IE" dirty="0" err="1"/>
              <a:t>Rstudio</a:t>
            </a:r>
            <a:r>
              <a:rPr lang="en-IE" dirty="0"/>
              <a:t>, see Colm talk on </a:t>
            </a:r>
            <a:r>
              <a:rPr lang="en-IE" dirty="0">
                <a:hlinkClick r:id="rId5"/>
              </a:rPr>
              <a:t>https://bigfish.joomla.com/</a:t>
            </a:r>
            <a:endParaRPr lang="en-IE" dirty="0"/>
          </a:p>
          <a:p>
            <a:pPr lvl="1"/>
            <a:r>
              <a:rPr lang="en-IE" dirty="0"/>
              <a:t>Function </a:t>
            </a:r>
            <a:r>
              <a:rPr lang="en-IE" dirty="0" err="1"/>
              <a:t>Sweave</a:t>
            </a:r>
            <a:r>
              <a:rPr lang="en-IE" dirty="0"/>
              <a:t> to generate LATEX documents and pdf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OdfWeave</a:t>
            </a:r>
            <a:r>
              <a:rPr lang="en-IE" dirty="0"/>
              <a:t> for open office documents</a:t>
            </a:r>
          </a:p>
          <a:p>
            <a:pPr lvl="1"/>
            <a:endParaRPr lang="en-IE" dirty="0"/>
          </a:p>
          <a:p>
            <a:r>
              <a:rPr lang="en-IE" dirty="0"/>
              <a:t>Web application</a:t>
            </a:r>
          </a:p>
          <a:p>
            <a:pPr lvl="1"/>
            <a:r>
              <a:rPr lang="en-IE" dirty="0"/>
              <a:t>Shiny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5099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R packages, fisheries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53" y="1422400"/>
            <a:ext cx="8325716" cy="5118100"/>
          </a:xfrm>
        </p:spPr>
        <p:txBody>
          <a:bodyPr>
            <a:normAutofit fontScale="77500" lnSpcReduction="20000"/>
          </a:bodyPr>
          <a:lstStyle/>
          <a:p>
            <a:r>
              <a:rPr lang="en-IE" dirty="0"/>
              <a:t>FSA : Fisheries Stock Assessment</a:t>
            </a:r>
          </a:p>
          <a:p>
            <a:endParaRPr lang="en-IE" dirty="0"/>
          </a:p>
          <a:p>
            <a:r>
              <a:rPr lang="en-IE" dirty="0"/>
              <a:t>FLR : Fisheries Library in R</a:t>
            </a:r>
          </a:p>
          <a:p>
            <a:endParaRPr lang="en-IE" dirty="0"/>
          </a:p>
          <a:p>
            <a:r>
              <a:rPr lang="en-IE" dirty="0" err="1"/>
              <a:t>fishmethods</a:t>
            </a:r>
            <a:r>
              <a:rPr lang="en-IE" dirty="0"/>
              <a:t> : Fisheries Methods and Models in R</a:t>
            </a:r>
          </a:p>
          <a:p>
            <a:endParaRPr lang="en-IE" dirty="0"/>
          </a:p>
          <a:p>
            <a:r>
              <a:rPr lang="en-IE" dirty="0" err="1"/>
              <a:t>fishdynr</a:t>
            </a:r>
            <a:r>
              <a:rPr lang="en-IE" dirty="0"/>
              <a:t> : Fisheries Science Related Population Dynamics models</a:t>
            </a:r>
          </a:p>
          <a:p>
            <a:endParaRPr lang="en-IE" dirty="0"/>
          </a:p>
          <a:p>
            <a:r>
              <a:rPr lang="en-IE" dirty="0" err="1"/>
              <a:t>TropFishR</a:t>
            </a:r>
            <a:r>
              <a:rPr lang="en-IE" dirty="0"/>
              <a:t> : Tropical Fisheries in R …</a:t>
            </a:r>
          </a:p>
          <a:p>
            <a:endParaRPr lang="en-IE" dirty="0"/>
          </a:p>
          <a:p>
            <a:endParaRPr lang="en-IE" dirty="0"/>
          </a:p>
          <a:p>
            <a:pPr marL="0" indent="0" algn="ctr">
              <a:buNone/>
            </a:pPr>
            <a:r>
              <a:rPr lang="en-IE" sz="3600" dirty="0"/>
              <a:t>More on R for fisheries analyses website</a:t>
            </a:r>
          </a:p>
          <a:p>
            <a:pPr marL="0" indent="0" algn="ctr">
              <a:buNone/>
            </a:pPr>
            <a:r>
              <a:rPr lang="en-IE" sz="3600" dirty="0">
                <a:hlinkClick r:id="rId2"/>
              </a:rPr>
              <a:t>http://derekogle.com/fishR/</a:t>
            </a:r>
            <a:endParaRPr lang="en-IE" sz="3600" dirty="0"/>
          </a:p>
          <a:p>
            <a:pPr marL="0" indent="0" algn="ctr"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546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Write your own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Optimizers (see before)</a:t>
            </a:r>
          </a:p>
          <a:p>
            <a:pPr lvl="1"/>
            <a:r>
              <a:rPr lang="en-IE" dirty="0" err="1"/>
              <a:t>nls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nlminb</a:t>
            </a:r>
            <a:r>
              <a:rPr lang="en-IE" dirty="0"/>
              <a:t>()</a:t>
            </a:r>
          </a:p>
          <a:p>
            <a:pPr lvl="1"/>
            <a:r>
              <a:rPr lang="en-IE" dirty="0" err="1"/>
              <a:t>optim</a:t>
            </a:r>
            <a:r>
              <a:rPr lang="en-IE" dirty="0"/>
              <a:t>()</a:t>
            </a:r>
          </a:p>
          <a:p>
            <a:pPr lvl="1"/>
            <a:r>
              <a:rPr lang="en-IE" dirty="0"/>
              <a:t>package </a:t>
            </a:r>
            <a:r>
              <a:rPr lang="en-IE" dirty="0" err="1"/>
              <a:t>optmix</a:t>
            </a:r>
            <a:r>
              <a:rPr lang="en-IE" dirty="0"/>
              <a:t> include all previous (see code)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r>
              <a:rPr lang="en-IE" dirty="0"/>
              <a:t>Call specialized software using R packages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34820" name="Picture 4" descr="http://www.soest.hawaii.edu/Illust/admb_dev/image/admb_banner_dee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779" y="5105400"/>
            <a:ext cx="3840875" cy="960219"/>
          </a:xfrm>
          <a:prstGeom prst="rect">
            <a:avLst/>
          </a:prstGeom>
          <a:noFill/>
        </p:spPr>
      </p:pic>
      <p:pic>
        <p:nvPicPr>
          <p:cNvPr id="34822" name="Picture 6" descr="http://www.openbugs.net/Manuals/tutorial0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8623" y="4770033"/>
            <a:ext cx="955378" cy="15286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9792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5" name="Picture 19" descr="http://www.softbillsforsale.com/images/Softbills/common-mynah-nest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550" y="3771635"/>
            <a:ext cx="992342" cy="999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89317" y="1097281"/>
            <a:ext cx="7751297" cy="558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Books</a:t>
            </a:r>
            <a:r>
              <a:rPr lang="en-IE" altLang="en-US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Forums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4"/>
              </a:rPr>
              <a:t>http://stats.stackexchange.com/questions/tagged/r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  <a:hlinkClick r:id="rId5"/>
              </a:rPr>
              <a:t>http://r.789695.n4.nabble.com/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Mailing list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R help mailing list, </a:t>
            </a:r>
            <a:r>
              <a:rPr lang="en-IE" altLang="en-US" dirty="0">
                <a:solidFill>
                  <a:prstClr val="black"/>
                </a:solidFill>
                <a:hlinkClick r:id="rId6"/>
              </a:rPr>
              <a:t>https://stat.ethz.ch/mailman/listinfo/r-help</a:t>
            </a:r>
            <a:endParaRPr lang="en-IE" altLang="en-US" dirty="0">
              <a:solidFill>
                <a:prstClr val="black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IE" altLang="en-US" dirty="0" err="1">
                <a:solidFill>
                  <a:prstClr val="black"/>
                </a:solidFill>
              </a:rPr>
              <a:t>BIGFish</a:t>
            </a:r>
            <a:r>
              <a:rPr lang="en-IE" altLang="en-US" dirty="0">
                <a:solidFill>
                  <a:prstClr val="black"/>
                </a:solidFill>
              </a:rPr>
              <a:t> mailing list, </a:t>
            </a:r>
            <a:r>
              <a:rPr lang="en-IE" altLang="en-US" dirty="0">
                <a:solidFill>
                  <a:prstClr val="black"/>
                </a:solidFill>
                <a:hlinkClick r:id="rId7"/>
              </a:rPr>
              <a:t>bigfish_mailing_list@googlegroups.com</a:t>
            </a:r>
            <a:endParaRPr lang="en-IE" altLang="en-US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endParaRPr lang="en-IE" altLang="en-US" sz="800" dirty="0">
              <a:solidFill>
                <a:prstClr val="black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>
                <a:solidFill>
                  <a:prstClr val="black"/>
                </a:solidFill>
              </a:rPr>
              <a:t>Google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loads of documents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choose you keywords wisely</a:t>
            </a:r>
          </a:p>
          <a:p>
            <a:pPr lvl="1">
              <a:spcBef>
                <a:spcPct val="50000"/>
              </a:spcBef>
            </a:pPr>
            <a:r>
              <a:rPr lang="en-IE" altLang="en-US" dirty="0">
                <a:solidFill>
                  <a:prstClr val="black"/>
                </a:solidFill>
              </a:rPr>
              <a:t>you’ll probably end up on one  of the forums mentioned</a:t>
            </a:r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4400" dirty="0">
                <a:solidFill>
                  <a:prstClr val="black"/>
                </a:solidFill>
              </a:rPr>
              <a:t>More help</a:t>
            </a:r>
            <a:endParaRPr lang="en-US" altLang="en-US" sz="4400" dirty="0">
              <a:solidFill>
                <a:prstClr val="black"/>
              </a:solidFill>
            </a:endParaRPr>
          </a:p>
        </p:txBody>
      </p:sp>
      <p:pic>
        <p:nvPicPr>
          <p:cNvPr id="4101" name="Picture 5" descr="http://ecx.images-amazon.com/images/I/51ZWUV2DEyL._SX258_BO1,204,203,200_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75" y="990461"/>
            <a:ext cx="710177" cy="9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http://ecx.images-amazon.com/images/I/41NNNTouQbL._SY344_BO1,204,203,200_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44" y="990461"/>
            <a:ext cx="663904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://ecx.images-amazon.com/images/I/41gnTyMcP0L._SX393_BO1,204,203,200_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80" y="990461"/>
            <a:ext cx="702067" cy="8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press.princeton.edu/images/k8709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851" y="990461"/>
            <a:ext cx="653948" cy="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vignette4.wikia.nocookie.net/sml/images/4/4d/Banned.png/revision/latest?cb=2015072012394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39" y="3624564"/>
            <a:ext cx="1304028" cy="130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advanced r book&quot;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26" y="990461"/>
            <a:ext cx="670091" cy="9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1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" y="1313018"/>
            <a:ext cx="9138824" cy="5457238"/>
          </a:xfrm>
        </p:spPr>
        <p:txBody>
          <a:bodyPr>
            <a:noAutofit/>
          </a:bodyPr>
          <a:lstStyle/>
          <a:p>
            <a:r>
              <a:rPr lang="en-IE" sz="2400" dirty="0"/>
              <a:t>Assignment with “ </a:t>
            </a:r>
            <a:r>
              <a:rPr lang="en-IE" sz="2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IE" sz="2400" dirty="0"/>
              <a:t> ”                                    </a:t>
            </a:r>
            <a:r>
              <a:rPr lang="en-IE" sz="1400" dirty="0"/>
              <a:t>(“ </a:t>
            </a:r>
            <a:r>
              <a:rPr lang="en-I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E" sz="1400" dirty="0"/>
              <a:t> “ not recommend, can trigger issues)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Names </a:t>
            </a:r>
          </a:p>
          <a:p>
            <a:pPr lvl="1"/>
            <a:r>
              <a:rPr lang="en-IE" sz="1800" dirty="0"/>
              <a:t>start with letter or “.” </a:t>
            </a:r>
          </a:p>
          <a:p>
            <a:pPr lvl="1"/>
            <a:r>
              <a:rPr lang="en-IE" sz="1800" dirty="0"/>
              <a:t>followed by letters, digits, “.” and/or “_”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  <a:p>
            <a:r>
              <a:rPr lang="en-IE" sz="2400" dirty="0"/>
              <a:t>Case sensitive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r>
              <a:rPr lang="en-IE" sz="2400" dirty="0"/>
              <a:t> ≠ </a:t>
            </a:r>
            <a:r>
              <a:rPr lang="en-IE" sz="2400" dirty="0" err="1"/>
              <a:t>my</a:t>
            </a:r>
            <a:r>
              <a:rPr lang="en-IE" sz="2400" b="1" dirty="0" err="1"/>
              <a:t>V</a:t>
            </a:r>
            <a:r>
              <a:rPr lang="en-IE" sz="2400" dirty="0" err="1"/>
              <a:t>ar</a:t>
            </a:r>
            <a:endParaRPr lang="en-IE" sz="2400" dirty="0"/>
          </a:p>
          <a:p>
            <a:endParaRPr lang="en-IE" sz="2000" dirty="0"/>
          </a:p>
          <a:p>
            <a:r>
              <a:rPr lang="en-IE" sz="2400" dirty="0"/>
              <a:t>Avoid all other characters 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$%&amp;{[]}@+-</a:t>
            </a:r>
            <a:r>
              <a:rPr lang="en-IE" sz="2400" dirty="0"/>
              <a:t>…),</a:t>
            </a:r>
            <a:r>
              <a:rPr lang="en-IE" sz="2000" dirty="0"/>
              <a:t> they have special meanings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1762658"/>
            <a:ext cx="2291254" cy="8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4" y="4041637"/>
            <a:ext cx="4089251" cy="96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Variable declaration/assignment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83723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More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600542"/>
            <a:ext cx="8806375" cy="4351338"/>
          </a:xfrm>
        </p:spPr>
        <p:txBody>
          <a:bodyPr>
            <a:normAutofit/>
          </a:bodyPr>
          <a:lstStyle/>
          <a:p>
            <a:r>
              <a:rPr lang="en-IE" dirty="0"/>
              <a:t>loops</a:t>
            </a:r>
          </a:p>
          <a:p>
            <a:pPr lvl="1"/>
            <a:r>
              <a:rPr lang="en-IE" dirty="0"/>
              <a:t>plot length/weight </a:t>
            </a:r>
          </a:p>
          <a:p>
            <a:pPr lvl="2"/>
            <a:r>
              <a:rPr lang="en-IE" dirty="0"/>
              <a:t>by river for every year, all rivers for one year on same panel </a:t>
            </a:r>
          </a:p>
          <a:p>
            <a:pPr lvl="2"/>
            <a:r>
              <a:rPr lang="en-IE" dirty="0"/>
              <a:t>save into a pdf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r>
              <a:rPr lang="en-IE" dirty="0"/>
              <a:t>Loop saving 20 matrices in different files</a:t>
            </a:r>
          </a:p>
          <a:p>
            <a:pPr lvl="1"/>
            <a:r>
              <a:rPr lang="en-IE" dirty="0"/>
              <a:t>10 rows 10 columns, </a:t>
            </a:r>
            <a:r>
              <a:rPr lang="en-IE" dirty="0" err="1"/>
              <a:t>rnorm</a:t>
            </a:r>
            <a:r>
              <a:rPr lang="en-IE" dirty="0"/>
              <a:t>(n=)</a:t>
            </a:r>
          </a:p>
          <a:p>
            <a:pPr lvl="1"/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AutoShape 2" descr="data:image/jpeg;base64,/9j/4AAQSkZJRgABAQAAAQABAAD/2wCEAAkGBxAQEhAQEBIVFRAVFRUWFRAVFRYQEBUWFRcWFxYXFxMYHyosGBolHRcVIjEhJSouLi8xFx81ODMsNygtLisBCgoKDg0OGxAQGy0lICUtLy8rLS0vKy0tLS0tLSstLSstLS0tLS0tLS0tLS0tLS0tLS0tLS0tLS0tLSstLS0tLf/AABEIAHABwgMBEQACEQEDEQH/xAAcAAEAAgMBAQEAAAAAAAAAAAAABAUBAwYCBwj/xABEEAACAQIDAwYLBQcEAgMAAAABAgADEQQSIQUxQQYTUWFxgRQVIjJSU5GSk9HSFiNCcrEHM4KhssHwc6LC4bPDNGOD/8QAGgEBAAMBAQEAAAAAAAAAAAAAAAECAwQFBv/EADIRAQABAwICBwcEAwEAAAAAAAABAgMRBBIhUQUTFBUxUmEyQXGBkaHwIkLB0TPh8SP/2gAMAwEAAhEDEQA/APuMBAQEBAQEBAQEBAQEBAQEBAQEBAQEBAQEBAQEBAQEBAQEBAQEBAQEBAQEBAQEBAQEBAQEBAQEBAQEBAQECr5S7cpYDD1MVWuVQCyjzmYmyqOsmWopmqcQrVVFMZlo5I8paO0qAxFEFbMUem1syOLGxt1EG/XJromicSiiuKozC7lFyAgICAgICAgICAgICAgICAgICAgICAgICAgICAgICAgICAgICAgICAgICAgICAgICAgICAgIHyP9vO0LjCYQHeWrMOzyEv7X9k6tNwmZcupqxiFZ+wvaRp4qvhWPk1aedfz0yP1Vj7stqeMRKmmq47X2+cbtICAgICAgICAgICAgICAgICAgICAgICAgICAgICAgICAgICAgICAgICAgICAgICAgICAgICAgfEv2jUlxGPrVKjMKVIJRUKAWZlUO1r6ADPqekgcdN7U8MPN1NcRVmVHsVDgcXhMUjZqQqrdrZSFJy1Edb6MFZuJB0I42murhiVLVXGKofogGc71WYCAgICAgICAgICAgICAgICAgICAgICAgICAgICAgICAgICAgICAgICAgICAgICAgICAgICAgfE9uU3xFeq6LenncK1woYl2LFcxF7sToNdwmtMzEcHi3pmuuZVtHDZs9BxbOLBTpaqPMOu438nsYytdWYVtzicT732bkhjjXweGqHzubVW/Mnkt/MTOmcw9i1VuoiVxJaEBAQEBAQEBAQEBAQEBAQEBAQEBAQEBAQEBAQEBAQEBAQEBAQEBAQEBAQEBAQEBAQEBAQECHtjFClRq1DuVG03XNtBeTTGZwzu17KJqfIhhqlWzkqq2stzZbDQBVFyF7rd8644RiIfPTTVX+qfk9V8K5ADD71Rem4IbOq65Qw3kbwe7iLYXqcxuhtRu9mrx9zuP2eYkFK1MbiwrKOAFXRgOoOrzktzxmHraarMOvmzpICAgICAgICAgICAgIFLt3a1Sg6KgU5lJOa/AgcD1zg1usnT4xGcqzM5xDVsfbVWtVFN1QAqxutwdLdJ65TR6+dRXNM04REznEr+ekuQEBAQEBAQKbbu1alBkVApzBic1+BA4HrnDrdZOniMRnKszOcQ0bI23Vq1VpuqAEMbqCDp2mZaPXzqK5pmnHAzOcS6CemsQEBAQEBAQEBAQEBAQEBAQEBAQEBAQEBAQECg5VgMmRjZLXYDzm1AygdYLC/CVrvU2qZqnxcuop3xt9zj6tFHJN2U9dmXTcLACwHfMaOk6c8acQ4qrET4S0NTKEK4uhIYEHiNzoeDD/AKM9Gmum5TuplhNOzhUu+Sn3WIFj5NQNYjRSTYsAOGqqQOF2HDXimjZW9DTVcXdzR3EBAr8TtmhTZkZmzLa4FOo4FxcaqpG4iYV6m1ROKpwrNUQ1+P8ADek/wav0ynbLHmg3wz4/w3pP8Gt9MdsseaDfB4/w3pP8Gr9MdsseaDfH5Esrt3DnTM3aaVVR7SukmNZYn90G6E6jWVwGQhlO4g3E6ImJjMJiYnjDZJSj4rG06X7xwt9wPnHsUamUruU0RmqcImcIfj/Dek/wqv0zDttjzQjfH5Enj/Dek/wa30R22x5oRvj8iTx/hvSf4Nb6I7ZY80G+PyJUu28WleojU7kKjAko6akj0gJ5nSV2i7t2zkic1PXJ9bYhfyP+qyOi4xcn4Jnxh0OO2jSo5ecJGa9rI73ta/mg23ie1cu0W4zXOEzMQjfaDDek/wAGt9Ex7ZY80I3x+ZPH+G9J/g1vpjttjzQboPH+G9J/g1vpjttjzQb4/Mnj/Dek/wAGt9MdsseaDfH5k8f4b0n+DW+mO22PNBuhkbewx/E3fSqqPaVkxrLE8N0G6FhRrK4DIQyncQbgzoiYnjC0TlzvKhb1KX5G/VZ5HS0ZilT93yQdl11o1Ud75bMCQrPvAtooM5Oj66LV2ZqnEYTV4r/x/hvSf4Nb6J7PbbHmg3x6/SWfH2H9J/g1vpjttjzQb49fpJ4+w/pP8Kr9MdtseaDdHr9JSMNtKjUNkcZvRIKN7rAGa279u57M5TFUSlzVJAQEBAQEBAQEBAQEBAQEBAQEBAQEDxWqBQSf86JSuqKYyiZw5DbtfP2kgnuBIXuDj2mebqKsua5OVPknMye1tbKwuh3jiD0joM2sXqrNWY8ETTExiXvB1Th3UnWmWDBuhh+LttcEdB7DPX6ym7TEwzt5tVcfB9CpsCARuIv7ZL04nMZeoSQOb2jgKxrVWWmWVipBDINyKDoSOIM8vVaS5dubqVOMTPBo8X1/Un3qf1Tn7vvehmeTHi+v6k+9T+qO77xunkz4uxHqW96n9Ud33TM8mqph3QgVEKX3XKsDbfqpOsyu6Su3GaoTFXHEpGy6hp1Ut5rnKw4EkHK3aCAOw9k6NDXVTXs90k+OV/tHE81TZ7XI0UdLHRR7SJ61yvZTNXIqnEOW5s3LMbudWY7z8h1cJ89cqquTuqTEY8XulhqjjMlN2U7mGVQezMRcdc1p0V2qM4Ru9HvwGv6l/bT+qT2C7y+/+0bp5SeA1/Uv7af1R2C7y/PqbvSWp6LKcroym1xfKbjdwJmVzTVW/a96YqzwS9jLaun5H/4zq6Opxcn4E+MJPKNbtR7Kn/Cb9Ixmmn4on2o+apyG6qFLMxICi1zYFjvI4AzzbdmqucUpmcN/gFf1L+2n9U27Bd5ff/aN3pLVUoupCujKSCRfLra1/NJ6RM7mmrtx+qCKvRg0ySqqpZmNgotfcTxI4AytuxVXO2laZw2+AV/Uv7af1TbsF3l9/wDau70a3ospyujK1rgG2oHEEE9ImV3TV2/ahMTngmbFcpVAHm1LgjhmAuG7bAj2dE7Oj65pq2T4I8J+LbyhW9Wn+Rv6ll+koztP3fJXCmSQqqWY3sBbhqd5E8+3YquTtpWmcNngNf1L+2n9U27Bd5ff/au70k8Ar+pf20/qjsF3kbvSQ4KsNTRe38B/kGidDdj3G70lW7YrhKFWoN4VsvA59QvYc0yt25i5Ee9W5VGyal1yA24+MwqtW/f0zkqHdmsNGsOkf3nv2690Kaa5NdHHxdLNHQQEBAQEBAQEBAQEBAQEBAQEBAQECs2lUucp81Rdu/T9Jx3qomvHJWpy+LOax6bt3sfkBPOrrziXPMNGSZ5RgyRkw9IN4Iup3r0/I9c0t3ZtzmETTnxdNyfxFqYS9wtwDxAvpfsvPVsXorjMN7XCnC6E6GpA4DbG36j12A/cKSoQErmsbFiRv1BsN08jU6qZqmmJcVd2rf4cGyljcO3EA9DXBnPFdyfDLaK7cvfhGH9JfbJzc9U5t+n1PCMP6S+2M3PU3W+cfUXEUAQQy34a6/5aVqmvHFMVUR4YSMNiqbVKIVgTziaX13zTTTHXU4TNdM4XfKNgKSkmy84lzw/y9p6Ws/xSmuebncRjKRVhnG48dZ5Fuad0Z5wiuunE8Xapawtu4dFp9BDR6khA57lFWVKtPMQLo2/8wnm9IY/T81JqiKuLTsXEI1dMrA+Q+7+GZ6CYm5PwRuiaowl8pKqq1EsQBZ9/8E26Qn9NJVMRVGVds7EI2Iw4VgTmfQf6VSc2imOtRNUTVGPzhLrZ7LVQcpKqq9EsQBlff2pPO6Q8KVKpiKoyh7LxCNXohWBOZjYf6bzDQzHW/JE1RMxj88XVz2Gih5SVVV6JYgDLVGvbSnn9IezHxUqmIqjP54IWzMSjV6IVgTmbQfkacuimOthE1RMxiUrlFWValPMQLo1r/mWdHSE+yTMRVx5NGx8QjV6YVgTZ93YJloZjrPkndEzGHUT11yAMD5pyvu+Iq01P3YYGw3Zyq3Pt/neePqq4puzhwajdNU0+5a/s5o5DiBwsh7/LnToat2V9LGMu2ne7CAgICAgICAgICAgICAgICAgICB4qPlBJ4StVW2MigxtQ2I4nU9+ij+o9wnk3apxPOf8AkfbKk8VdXonMdDYabugW/tOauJzwUmGs0pnxRhjmoTg5qDCTgHKNpx4dNtbHt1HfN7FyaKuCY4OhweJBFr6fpf8AtPWt3oqaQnToS+cYvBFKlRDvDH2E3U94tPldXFVu7NMsKaEnBbRr0V5um4CXJAyqfONzrbpJmlrpK7bpimMLxTMcIykePcX6we4vymne13lBio8e4v1g9xflHe13lBipFx+OrVwq1XuAcwAULrYjh2mY3ukLl2nbVEImiZ8XnZVK1egf/sWToK86ilGzGHb7VwfPUqlPcSND0MNVPttPo7tHWUTTzaVU7ow+fPhiCysLMDYqd4/6nyl2K7VW2plFESnYfaWJpqFWqwUaAEK1h0XIvadFPSV+mMZW21e6W3xzi/Wn3U+mW71v+idtXM8c4v1p91PpjvW/6G2rmiY2tVrENVfMQCBoBa/YOqY3tZcvY3+5WbczxlP5K07Ygf6b/qs7eiqs3J+BFG2pP5aJfmO1/wDjOjpacUU/FNdO6YVHJ+nbFYc9b/8AjecfRlUzf+SNmKo/PdLvZ9E2cty0S7UOyp/wnkdL1Yopn1ZV07qohXcm6dsTS/j/AKGnJ0XXuv8Ayn+ERRiYn897up9E2cvy0S5of/p/655PS04t0/H+GddOZj85Kzk7StiaJ62/oacXRtWb+PRWKNtUJ/LNLvR/K/6rOrpacRSmundUpMKz0mD02ysARewOh36Hunl2dVXaq3UnV48E7xzi/Wn3U+mdHel/0Ttr5njnF+uPup9Md6X/AENtXNhtr4si3PHuVAf6YnpS/MY4G2rmrTS4nid51JJ/Ukzj6yqurnMqTbiPF2XJfZxo0yWFnc3IO8AaKD17z3z6bRWJtW8VeM+K9unC6nW0ICAgICAgICAgICAgICAgICAgasRiEpjM7BV6SbSldym3GapwTOFNiNuq+lOmzjps1j2Ab++08+5rqa+FFMz8p/hn1nJrXGVjrzVUDoWiqf1EysXrs/tq+VMfzMm6XobRK+f4UvW1JMv8lk9omPa3x8o/o3fFuo45X0WvTY+jUQK36iXpvU18Irj5x/xMVZ97ZUoD8dEW9Kkb/wC3Q+y8tVaj99Hzp4/b/qfi0jZ1N/3T36VO8do3j2TLs1Ff+OoxE+DTU2e67x3jWZ1aaunjhGGylpqN39+I6hxEtTwSssLiOB+XcZ227nulMM43ZtKtbnFuRuYEqw7GE0uWaLkYrjJMZQ/s5h+h/fb5zn7u03khG1j7N4fof32+cd3abyQbT7N4fof32+cd3abyQbWfs3h+h/fb5x3dpvJBte6GwKCMrgNdSCLuxFx1GXt6KxbqiqmnEmyFpOpZExmzqVb94gJG5tzjsYazO5ZouRiuMomIlD+zmH6H+I3znN3dpvJCNrH2cw3Q/vt85Hd2m8kG0+zmG6H99vnJ7u03kg2n2cw3Q/xG+cd3abyQbW/BbHo0WzoGzWI1YsLG19D2TW1pbVqc0RginHFt2hs2nXy84D5N7WJXfv3dktesW7sYrjKZjLRhdh0KbrUUNmW9rsxGoIOh6iZS1o7NqrdRTiUbeOVlOlZD2hsylXymoDdb2sxXfa+7sExvWLd6IiuMqzTmctWE2JRpOtRA2YXtdiw1BB0PbKWtJatVbqIxJt45WU6VkLaGzadfLzgPk3tZiu+193YJjesW70YrjKJjLVhNiUKTrUQNmF7XZmGotuMpa0dm1VuopxKNsNmP2XSrlTUBuoIFmK6G193ZLXtPbvY3xlM0xKL9nMN0P77fOY93abyQjaz9nMN0P77fOO7tN5INp9nMP0P77fOO7tN5INrH2cw/Q/vt847u03kNqThNkUKRzKgzDczEuw7Cd3dNremtW/YpiCKYT5usQEBAQEBAQEBAQEBAQEBAQEBAQND4RGbMy5jwzeUB2A7pnNqmZzMZRiG4ADdLxEQlmSECPicDSqeeit1kC/tmVdm3X7URKJiJQDsyrS1w1QgeqqeUh6gfwzlnTXLfGzV8p4wptmPZePDabMExKc1V4MTYH8lUSvXUVTtvU7auf9Sbo/cmhaqeaRUXobR+5hoe/wBs6Ii5T7M7o9fH6/2vxeRXpMcrjIx/C4yE9h3N3GR1lqeFXCfXgZht8F6D/n95bqUtiKw6xNKYqgbhNAgIEatigDkTyn9Ebh1seAmVV2M7aeM/nijLbSUgeUbnidw7h0S9MTHilzuOpYkYjEVl5xkp01NOlmq5XfI2iorZTra9wZYVpp41aQo1PCC6PmDjnKgcNT1VqlMhhZ81rXC+TcaQLDDLUp1RXreECmuFpuympUqKKtyGXKDlZrW0t3QNnKJ8UalM0FqZKKiqwUlRUJYfd2/H5Kv5I4ssCDVXE5K+UYrwomtqCwoZM33YUMbXyWy5db3vAkLUenUp1Ka4w4cGqrK4qOxLU6eQhDdit1YXbcSbaGBW4KjjqbU3qc+yp4NnUNWdm+6+8styGGbebE36IG0Usd4PilqCvzpVa1Jkd7h20emCh0A0svXAlg1KGLrM5r+DplK3OIqIQKV2sc2U+VfzgdYG/lIa5ek1IVyMt8iZ1Uksv40PkuB6YK2vugaMRh8Qpxgp+EFnqJTpE1KjKqOqmo6ljZbHN5XA6QK6t4dmpC2IBpoE050h2SsRmLqQpJpgeU1wYEzFVsQ1AUwuJFRcQSzZa4vTNR7WdLFltl0B3WgWGOWpkwdxXNGx50U+dFbNk8jNrnte+83va8Ct2Zs/HVaqmrUqoipRJu9Vcwu+ZbKQC5GUMd4geMRhcUtPyDicxOOB+8rM1gXGHtc6aZcp46QNFaltC7XNfyUNJbF/K5upStV0/EwZ9ehTAkK2Ifwg01xavUZadOmxrBadPN5dTnHNlcgG1t2kCXg8LXc4PnefVlNWnWtUqqrCmrc25ysAc3km/EmBAppjMgzDE8/zdDmSDUyBrnnOd1t25+G6BL2YuMWvSD881J6tZyzFyEA5xQjX/Cfu2XhvgddAQEBAQEBAQEBAQEBAQEBAQEBAQEBAQEBAQNdegtQFXUMDwIvKV26a4xVGUTGVZ4DWoa4dsyepc6fwtwnH1F2zxtTmPLP8SptmPB7pbUpP93VXm3406g0PYToZanV26v0XI2zyn8xKYqieEpHgIGtNmTqBunutceya9REcaJmPh4fRbB9+voP7aZ/vJ/8AWOU/b+ziz4RV40T3Op/W0dZc8n3hGZ5BrVjupAdbP8gZO+77qfuZlg4eq/nvZfRpgr3Fzr7LSvV3Kvan6f2nEy9FqVBQAALnRRqzHqHEy0zbtRj7HCEimSQCRY9G+01icxxS9SQgICAgICAgICAgICAgICAgICAgICAgICAgICAgICAgICAgICAgICAgICAgICAgICBpxOGSoMrqGHQRKXLdNcYqjKJiJV/iqpT/APj1So9W/wB4n89ROTstdv8AxVY9J4wrtmPCWfDcSmlShmHpUmB/2nWOuv0cK6M+sf0bqo8YZG2k/FTrA9dMn9JbttPvpqj5Sb4DtpT5tKsx/wBMj+Zkdtp91NU/KTfyhg1sVV0RBRX03s79yD+8jfqbvsxtjnPGfoZqn0SMFs9aZLEl6h31G1bsHQOoTe1p6aJz4zzlMU4TZusQEBAQEBAQEBAQEBAQEBAQEBAQEBAQEBAQEBAQEBAQEBAQEBAQEBAQED//2Q=="/>
          <p:cNvSpPr>
            <a:spLocks noChangeAspect="1" noChangeArrowheads="1"/>
          </p:cNvSpPr>
          <p:nvPr/>
        </p:nvSpPr>
        <p:spPr bwMode="auto">
          <a:xfrm>
            <a:off x="155575" y="-776288"/>
            <a:ext cx="6477000" cy="16192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255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xkcd progra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264473"/>
            <a:ext cx="6083300" cy="61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42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keep Excel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05841" y="5782534"/>
            <a:ext cx="5212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https://www.youtube.com/watch?v=OrwBc6PwAcY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865" t="10712" r="15407" b="8622"/>
          <a:stretch/>
        </p:blipFill>
        <p:spPr>
          <a:xfrm>
            <a:off x="840971" y="994172"/>
            <a:ext cx="7139247" cy="4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0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08" y="1594131"/>
            <a:ext cx="8376810" cy="4862087"/>
          </a:xfrm>
        </p:spPr>
        <p:txBody>
          <a:bodyPr/>
          <a:lstStyle/>
          <a:p>
            <a:r>
              <a:rPr lang="en-IE" dirty="0"/>
              <a:t>Use the upper arrow to scroll through instructions</a:t>
            </a:r>
          </a:p>
          <a:p>
            <a:endParaRPr lang="en-IE" dirty="0"/>
          </a:p>
          <a:p>
            <a:r>
              <a:rPr lang="en-IE" dirty="0"/>
              <a:t>You can save your session (see menus)</a:t>
            </a:r>
          </a:p>
          <a:p>
            <a:endParaRPr lang="en-IE" dirty="0"/>
          </a:p>
          <a:p>
            <a:r>
              <a:rPr lang="en-IE" dirty="0"/>
              <a:t>You can clear it with ‘</a:t>
            </a:r>
            <a:r>
              <a:rPr lang="en-IE" dirty="0" err="1"/>
              <a:t>Ctrl+l</a:t>
            </a:r>
            <a:r>
              <a:rPr lang="en-IE" dirty="0"/>
              <a:t>’</a:t>
            </a:r>
          </a:p>
          <a:p>
            <a:pPr marL="0" indent="0">
              <a:buNone/>
            </a:pPr>
            <a:endParaRPr lang="en-IE" sz="1600" dirty="0"/>
          </a:p>
          <a:p>
            <a:pPr marL="0" indent="0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A PAIN FOR CODING</a:t>
            </a:r>
          </a:p>
          <a:p>
            <a:pPr marL="0" indent="0" algn="ctr">
              <a:buNone/>
            </a:pPr>
            <a:r>
              <a:rPr lang="en-IE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PEOLE USE SCRIPTS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05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More about the console</a:t>
            </a:r>
          </a:p>
        </p:txBody>
      </p:sp>
    </p:spTree>
    <p:extLst>
      <p:ext uri="{BB962C8B-B14F-4D97-AF65-F5344CB8AC3E}">
        <p14:creationId xmlns:p14="http://schemas.microsoft.com/office/powerpoint/2010/main" val="3039262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68130" y="1557552"/>
            <a:ext cx="8369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A script is a file (usually *.R) containing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a series of instructions (R code, ~ computer program) for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cleaning/manipulation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Results export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972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Scripts </a:t>
            </a:r>
            <a:r>
              <a:rPr lang="en-US" sz="2800" dirty="0">
                <a:latin typeface="+mj-lt"/>
                <a:ea typeface="+mj-ea"/>
                <a:cs typeface="+mj-cs"/>
              </a:rPr>
              <a:t>&amp; comments</a:t>
            </a:r>
            <a:endParaRPr kumimoji="0" lang="en-I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97" y="4511548"/>
            <a:ext cx="62760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80"/>
          <a:stretch/>
        </p:blipFill>
        <p:spPr bwMode="auto">
          <a:xfrm>
            <a:off x="428297" y="5376834"/>
            <a:ext cx="8361400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8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6"/>
            <a:ext cx="9144000" cy="2996743"/>
          </a:xfrm>
        </p:spPr>
        <p:txBody>
          <a:bodyPr>
            <a:norm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en-IE" dirty="0"/>
              <a:t>GETTING STARTED</a:t>
            </a:r>
            <a:br>
              <a:rPr lang="en-IE" dirty="0"/>
            </a:b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1520" y="2436410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Coding generalities</a:t>
            </a:r>
            <a:br>
              <a:rPr lang="en-IE" sz="4000" dirty="0"/>
            </a:br>
            <a:r>
              <a:rPr lang="en-IE" sz="4000" dirty="0"/>
              <a:t>R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290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3542" y="1369330"/>
            <a:ext cx="8850457" cy="54886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sz="3150" dirty="0"/>
              <a:t>Integrated Development Environment </a:t>
            </a:r>
          </a:p>
          <a:p>
            <a:pPr marL="0" indent="0">
              <a:buNone/>
            </a:pPr>
            <a:endParaRPr lang="en-IE" sz="3150" dirty="0"/>
          </a:p>
          <a:p>
            <a:pPr marL="0" indent="0">
              <a:buNone/>
            </a:pPr>
            <a:r>
              <a:rPr lang="en-IE" sz="3150" dirty="0"/>
              <a:t>Make </a:t>
            </a:r>
            <a:r>
              <a:rPr lang="en-IE" sz="2850" dirty="0"/>
              <a:t>R more user friendly and </a:t>
            </a:r>
            <a:r>
              <a:rPr lang="en-IE" sz="2850" b="1" dirty="0"/>
              <a:t>you more productive</a:t>
            </a:r>
          </a:p>
          <a:p>
            <a:pPr lvl="1"/>
            <a:r>
              <a:rPr lang="en-IE" dirty="0"/>
              <a:t>text editor (syntax highlighter, parenthesis checking …), </a:t>
            </a:r>
          </a:p>
          <a:p>
            <a:pPr lvl="1"/>
            <a:r>
              <a:rPr lang="en-IE" dirty="0"/>
              <a:t>R command line completion</a:t>
            </a:r>
          </a:p>
          <a:p>
            <a:pPr lvl="1"/>
            <a:r>
              <a:rPr lang="en-IE" dirty="0"/>
              <a:t>Data visualization tools …</a:t>
            </a:r>
          </a:p>
          <a:p>
            <a:pPr lvl="1"/>
            <a:endParaRPr lang="en-IE" sz="3150" dirty="0"/>
          </a:p>
          <a:p>
            <a:pPr marL="0" indent="0">
              <a:buNone/>
            </a:pPr>
            <a:r>
              <a:rPr lang="en-IE" sz="3150" dirty="0"/>
              <a:t>Most of them are free</a:t>
            </a:r>
          </a:p>
          <a:p>
            <a:pPr lvl="1"/>
            <a:r>
              <a:rPr lang="en-IE" sz="2200" dirty="0" err="1"/>
              <a:t>NppToR</a:t>
            </a:r>
            <a:r>
              <a:rPr lang="en-IE" sz="2200" dirty="0"/>
              <a:t> in Notepad++</a:t>
            </a:r>
          </a:p>
          <a:p>
            <a:pPr lvl="1"/>
            <a:r>
              <a:rPr lang="en-IE" sz="2200" dirty="0" err="1"/>
              <a:t>Tinn</a:t>
            </a:r>
            <a:r>
              <a:rPr lang="en-IE" sz="2200" dirty="0"/>
              <a:t>-R</a:t>
            </a:r>
          </a:p>
          <a:p>
            <a:pPr lvl="1"/>
            <a:r>
              <a:rPr lang="en-IE" sz="2200" dirty="0"/>
              <a:t>JGR</a:t>
            </a:r>
          </a:p>
          <a:p>
            <a:pPr lvl="1"/>
            <a:r>
              <a:rPr lang="en-IE" sz="2200" dirty="0" err="1"/>
              <a:t>Emacs</a:t>
            </a:r>
            <a:r>
              <a:rPr lang="en-IE" sz="2200" dirty="0"/>
              <a:t> (for programming freaks)</a:t>
            </a:r>
          </a:p>
          <a:p>
            <a:pPr lvl="1"/>
            <a:r>
              <a:rPr lang="en-IE" sz="2200" b="1" i="1" dirty="0" err="1">
                <a:solidFill>
                  <a:srgbClr val="0070C0"/>
                </a:solidFill>
              </a:rPr>
              <a:t>Rstudio</a:t>
            </a:r>
            <a:endParaRPr lang="en-IE" sz="2200" b="1" i="1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/>
          <a:lstStyle/>
          <a:p>
            <a:r>
              <a:rPr lang="en-IE" dirty="0"/>
              <a:t>Graphical User Interfaces </a:t>
            </a:r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710" y="5629874"/>
            <a:ext cx="2966654" cy="1041070"/>
          </a:xfrm>
          <a:prstGeom prst="rect">
            <a:avLst/>
          </a:prstGeom>
        </p:spPr>
      </p:pic>
      <p:pic>
        <p:nvPicPr>
          <p:cNvPr id="3078" name="Picture 6" descr="https://encrypted-tbn0.gstatic.com/images?q=tbn:ANd9GcS_N-6g-XaaKWvGc56H3RVtqel1HodbALFdbkI0uRCAOesxfJq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7207" y="3846267"/>
            <a:ext cx="377213" cy="4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0/08/EmacsIcon.svg/1024px-Emacs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888" y="4802504"/>
            <a:ext cx="476525" cy="4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3.bp.blogspot.com/-D2Wagt1Aa1k/UIzHUDp6cpI/AAAAAAAAAIw/iciEjKQbhX8/s80-c/jgr-48x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68" y="3846267"/>
            <a:ext cx="533878" cy="5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undernews.fr/wp-content/uploads/2012/02/notepad-tea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51" y="4712859"/>
            <a:ext cx="633712" cy="54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9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79" y="1680215"/>
            <a:ext cx="7886700" cy="5018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Started in 2011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Why chose </a:t>
            </a:r>
            <a:r>
              <a:rPr lang="en-IE" dirty="0" err="1"/>
              <a:t>RStudio</a:t>
            </a:r>
            <a:r>
              <a:rPr lang="en-IE" dirty="0"/>
              <a:t> ? 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Graphical workspace 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cross-platform interface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tab-completion of filenames, function names and arguments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seamless </a:t>
            </a:r>
            <a:r>
              <a:rPr lang="en-IE" sz="2000" dirty="0" err="1"/>
              <a:t>Rmarkdown</a:t>
            </a:r>
            <a:r>
              <a:rPr lang="en-IE" sz="2000" dirty="0"/>
              <a:t> and </a:t>
            </a:r>
            <a:r>
              <a:rPr lang="en-IE" sz="2000" dirty="0" err="1"/>
              <a:t>knitr</a:t>
            </a:r>
            <a:r>
              <a:rPr lang="en-IE" sz="2000" dirty="0"/>
              <a:t> integration for reports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Integrates Shiny for online reports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User friendly, clear, loads of options, cross language…</a:t>
            </a:r>
          </a:p>
          <a:p>
            <a:pPr lvl="1">
              <a:lnSpc>
                <a:spcPct val="150000"/>
              </a:lnSpc>
            </a:pPr>
            <a:r>
              <a:rPr lang="en-IE" sz="2000" dirty="0"/>
              <a:t>Updated regularly</a:t>
            </a:r>
          </a:p>
          <a:p>
            <a:endParaRPr lang="en-IE" dirty="0"/>
          </a:p>
        </p:txBody>
      </p:sp>
      <p:sp>
        <p:nvSpPr>
          <p:cNvPr id="4" name="AutoShape 2" descr="data:image/jpeg;base64,/9j/4AAQSkZJRgABAQAAAQABAAD/2wCEAAkGBxASEhUQEhIVFhERGBIWFxcXFRcXFRcXFxkXFhcSGRgYHSggGBolHhUYITEhJSsrLi4vGB8zODMsNygtLisBCgoKDg0OGxAQGy0lICUtLi0uLS0tLTEwLTUtLS0tLS0tLS0tKy0tLS0tLS0tLS0wLS0tLS0tLS0tLS0uLS0tLf/AABEIAIUBewMBEQACEQEDEQH/xAAcAAEAAwEBAQEBAAAAAAAAAAAABAYHBQMBAgj/xABHEAABAwICBQcJBQcCBgMAAAABAAIDBBEFIQYSMUFRBxMiYXGBkRQyUmJyc6GxsiMkQpLBMzRTgqLC0RbSJUOzw/DxFaPi/8QAGgEBAAIDAQAAAAAAAAAAAAAAAAQFAgMGAf/EADYRAAIBAwEDCgUEAgMBAAAAAAABAgMEERIhMXEFEzNBUWGBobHRIjKRwfAUI+HxFVI0QmKS/9oADAMBAAIRAxEAPwDcUAQBAEB51E7I2l8jmsY0Xc5xDWgcSTkAvYxcnhLLPG0trKTifKbTB/M0cUlXMdgYC1nDziLkdYaR1qxp8mVMaqrUV37yPK5jnEdrPBtZjdRm6WCjYdjWME0tuBLyW36x4LPRaU9ycuLwvc81VZdiPQYG92ctfWvPATmJv5YgPmsefS+WnFeGfXJ7pfW2fr/T0P8AGq78fLKi/wBafqJdkf8A5Xse6eP1Pn/wsjc4q+tYfWm55v5ZQfmnPJ/NTi/DHpg80vqbPwa/GqfMPgrGDaHM5iY9QLTqL3m7WpvTg/qvcaqsexknC+Uqkc/mapklJMLXEo6F/btkOtwaFhU5NqJaqbUl3e39nsbmLeJbGXOKVrgHNIc1wuCCCCOII2hV7TTwyQfteAIAgCAIAgCAIAgCAIAgCAIAgCAIAgCAIAgCAIAgCAIAgCAIAgCAIAgCAIAgCAICpaaad09AObH2tSRlGDk2+x0jvwjq2nszU60sJ19u6Pb7GitXjT4mWMkrsYm1p5SIWG5sLRM9VjNhfbebm207FdtUbOGILa/q+L7CDmdd7XsL/hGHwUzObhYGjedrnHi52/5cFV1ak6rzJkqMVFYRO59atJlkc+mkZHPppGRz6aRkc+mkZIGMYdBVM1JmA8HDJ7etrt3ZsO9baVSdJ5izGcVJYZRW1lfg0oEUmtTvJIa4XifxBb+B/W2xPWMlZaKN5H4lt817ojap0Xsew1bQ7TWmxBuq37OoaLuicc+tzD+NvXtG8C4VJdWVS3eXtXb+bidSrxqbt5ZlDNwQBAEAQBAEAQBAEAQBAEAQBAEAQBAEAQBAEAQBAEAQBAEAQBAEAQBAEAQBAUDlI088kBpaYg1Th0nZEQg7Dbe8jMDdtO4G0sLDnf3J/L6/wRbi40bFvMXjY+WQC5dJK7a4kkucc3OJzOZuSuhbUI56kVm2TNWwyBkETYWea0bd7jvceslUlSTqScmT4pRWESufWGkyyOfTSMjn00jI59NIyOfTSMjn00jI59NIyRMVpmVEToX7HbDva4bHDrCzpydOSkjGSUlhmVh0sEt2uLJYXGzmmxa5ptcFXfw1I7dqZBy4PZvNw5O9OG1zeZms2rYM9wlaP+Y0bjxb3jLIc3fWLoPVH5X5Fnb1+cWHvLsq4khAEAQBAEAQBAEAQBAEAQBAEAQBAEAQBAEAQBAEAQBAEAQBAEAQBAEAQFY0/wBKRQU+s2xqJbtiaeO+Qj0W3B6yQN6mWVq7iph7lv8AbxNNerzcc9Z/Pc0rnuc97i57yXOcTclxNy4neSV1SSSwinby8s62ibR5S0n8DXuHbbV/uWm5f7ZspfMXrn1WaSVkc+mkZPnlCaRk+8+mkZHPppGRz6aRk+c+mkZHPppGRz6aRkoulTQKlxH4gx3fa36Kztn+2iLV+Y5tHVSRPbLG4tkjIc1w2gj/AM2b9i2yjGcXGSymYRk4vKP6K0L0kZX0zZhYSN6MrPReNtvVO0dR4grlLu2dCpp6uouKVRVI5O8optCAIAgCAIAgCAIAgCAIAgCAIAgCAIAgCAIAgCAIAgCAIAgCAIAgCA+OIGZ2BAfzjpxpAa6rfMD9k3oRDhG05Otxcbu77bl1tnb8xSUeve+P8FPXq85PPUcFSjSdDAZ9SZp3Ou3x2fEBaq0cwZnTeJFu59QdJvyd/RFlLI+RtUWBuq3V1n6mdzexuM1EunUik6Zuo6W3qLUzRKhfmxziPVkuP1UH9XVW/wBCRzMGen+mKCPzx+eVw+RC8/VVnu9BzMEPI8JGV6e/vG3+q685yv3numn3Hyp0Ro5G3juy+xzHlw8HXFuyy9jd1IvbtPHRg9xSseweakcA/pMd5rxsPUR+F3V881Y0a8aq2b+wi1IOG85RlUjBryfkzJpGSoY5PrzOO4Wb4DP43U+jHEER5vMiAtpiWnk30hNHWN1jaCe0cvAXPQk/lJ28C5Qr+356k8b1tX3XiSLaron3M/oRcqWwQBAVHHuUCkp3GNgM0jbghhAYDwLz+gKn0OT6tRZexd/sRKt5CDwtrKzJypVF+jTRgdb3OPiAFMXJUOuT+hH/AF8v9fMk0fKmb2lpct5ZJn+Vzc/FYz5KX/WX1RlG/wD9o+ZfMDxeKriE8WtqEkdJuqQRtHA9ouFV1qMqU9Et5Np1I1I6ok9ajYEAQBAEAQBAEAQBAEAQBAEBielWOVjKyoYypmaxsjwGiV4AHAAHILo7ahSdGLcVu7Cnr1ZqpJJs13AJHOpadziS50MJJJuSSxpJJ3lUNdJVZJdr9S1pvME32I/GkGNRUcJnlva4a1o85zjsaL9hPYCvaFCVaemJ5Vqxpx1SOJozp3DVy8wY3RSOBLLkOa6wuRcbHWBNrbjmpNxYTox15yjTRu41JacYZbVAJQQBAEB8c4AXOQG0oDiM0gLj0YiW7gXFszhbWBbGW2N29INLg61+jcWUl2+Ftft9fLdjvNSq56vf88zsQTNe1r2EFjwHNI2EEXBHcVHacXhmxNNZRVOVPF/J8PkDTZ9QRC3sfcvP5A7PiQp3JtHnK6zuW328zTcz002YAuoKg+oD6wFAWegq9dtz5w2/57FDnDDNqnklk3Wpo91Fx5Lm2nm92PqVbygsRXEl2ry2Q+U1t61vuY/rkXtkv2/H2Mbl4n4FaESmaSNqJuE4nNSvEkTiM+k2/QeODh+u0LCpRjNYZnCq4vKNWxKFlZRmwymjD2X2hxGsw9xt8VTwbpVODLGSVSHExuOa4V+iryR6+r1G5ecdn+VthDLMXPCKy9imI1HmvT0+EID+i+T7GDVUEMrjeRo5t/HWj6Osesizv5lyd9R5qvKK3b14lzQnrgmWNRDaUjlOx18MTaaMkPnDi8jaIxlYcC4m1+AcrLk63U5Octy9f4IN7WcYqK6ynaF6Imtc5z3FkEZAJbbWc619Rt8hYEEnrHHKwvLzmFhbWyHbW/OvbuRo0Gg+GtFvJwetznuPiXfJVEr6u383oWStaS/6kHEeTmhkB5sPhdxa4uF+trycuyy20+Uq0fm2/nca52VN7thYcBwxtNTx04N+baATa2s45udbddxJ71Er1XVqOb6yRSp83BR7CetRsM/0g5RjE+SGGC7onSMLpHZazCWkhrcyLjiFbUOTdSUpy34ezvK6rfaW1Fbs7y90shcxrjtc1pPaRdVUlhtFgnlHqvD0IAgCAIAgCAIAgCAIDCNLm/fan3r/AJrp7XoY8CiuOllxNm0c/dKf3MH0NXO3HSy4v1Lml0ceCIGm+AOracRscBIx4kbfzSQHNLSd2TjnxAW6zuFQqanuew13NF1YYW/eVfQzQaohqWVE+q1sWsWtDtZznEFo2ZAZk+Cm3d/TnTcIdZGt7ScZqUuo0hU5YhAEAQHlVQCRjozse1zTbbZwsfmvYy0tNHjWVgrbaSrE3OmPWlbqgHoiAjU1HON5dZt8jcM1m3c3pgkmZrpuGnOzz38Pvh79ho0z1Zxt8vX7bO8sOH03NRMivfUa1t7WvYWJtuvwUSctUnLtN8VhJGS8uNdeenpwco43SEbryO1R3jmz4q95Hp4hKfa8fT+yBey2pGaK4IJ9a26HhJijWLZ4TKcEG42rW9oydWGa+3IrS4nuovXJeft5vdj6lV8o/LHiTrJ5kyJyl/vrfcx/XIlh0fj7GN4/3PD3K81TyHqPjhuGZOwDaepGFI16j+60Lecy5iEF3a1lyPHJc/P9yq8dbLqPwU1nqRh0cthbaV0UFkpnLBEnaSbnapEdhhkiSRrNM9IkjFmmenmvT01fkMrjappzsBjlb2kFj/pYqPliG2E+K/PMsLKWxo1ZUhOMp5Uoz5YwnYYWW7nyXHx+KveTWuZfH7IqL5PnfD7ssvJdOw0rox58cjtYb7OsWu7No/lKhcpRaqp9qJVjJOnjsZcVXk0IAgK1jmmlPSymB8crnNDTdoYW5i+94KmUbGdWGtNefsRat3GnLS0/L3MmxSUSzTStBAlkleAdoD3OcAbb81fU1phGL6kl9EU83qk32t+Zo1Nyi0rWNaYp7ta0ebHbIW/iKolybUbbyvP2LNX8Etz8vcsOjukEVY1z42vaGODTrhoN7Xy1XHiolxbyotKTW3sJNGvGqm0jz0j0mhojGJGSO53XtqBptq6t76zh6QXtvayr50tbO0xr3EaOMp7ew9NHdIYqxr3Rte0RkNOuGg5i+Wq4ry4t5UGlJrb2GVGvGqm0jrqObgSgKbByjUji0CKfpFoF2x7zb+J1qxlyZUSbyvP2IMb+nJrY/L3Lkq4nBAcHHdLKWlOo9xfKPwMALh7RJAb2E36lKoWdSrtWxdrI9W6p09j39iK6eUwXypTq8edF/DU/VS/8W8fN5fyRv8gs/L5newLTKlqXCMExynYx9hrdTXAkHsyPUotayqUlneu4kUrunUeNz7zMNK2/fKj3j/mru16GPAq7jpZcTYdHv3Wn9zD9DVz1fpZcX6lzR6OPBH3G8VZSwune1zmtLQQ2xd0iGjaQN/FKNJ1Z6EKtVU46mcrAtMqerl5mOOVriHOu8MAsLei8net9eynRhqbXn7Gmjdxqy0pPy9yyKGSggKxi+nNHASwF0rxkRGAWg9biQPC6m0rCrNZexd5EqXlODxv4HFPKYL/uptx53Pw1P1Un/F/+/L+TT/kP/PmdjCdO6OYhri6FxyHOW1SfbBIHfZR6vJ9WCytvA3U72nN4eziWlQSWEBgXKzPrYnKP4bYWf0B/966jkyOLZPtz64+xVXbzUKeAp5GJMTFi2eEyKNYNmJLjjWDZ4So4lg2Yl65LW2nm9236lV8pfLHiWHJ/zPgdjS3RCWrqBOyRjQI2ss4G9w55vl7SiW11GlHS11ki4tpVJak+o5sXJ7N+Kdg7Gud8yFJfKMeqJH/x8v8AYsGEaKUtKeee7XezPXeQGs9YDYO03solW7qVfhWxdxKpWsKXxPa+8qenulbahvktObxXBkfufY3DG+rfMnfYbtsm0tnB65byNc3KktMdxSmwq1iV7Z5SRramCLLGskz0hysWxMyIcjVmj0vPIxLbEHDc+CQeDo3foVWcrLNBcV9yZZv43wNyXNlmVvTbR41cQLP20VyzdrA21mX3XsCOsdZUyzueZlh7n+ZIt1Q52OVvRmWH1s9JLrxkskb0XNI28WPadyuqlOFaOJbV+biohUnSllbGX/B9P4H2bUNMTvSF3Rnwzb3i3WqqrydOO2G31LKlfweyez0LbTVDJGh8bmuadjmkEHvCgSi4vDWCdGSkso9VielexjQ+mqZTNI6QPIaOi4AZCw2tKl0b2pSjpjgjVbWFSWp5MpxSmEc0sbb6sckrBfbZri0X67BXtOWqEW+tIpai0yaXU2aJTcn9G5jXF013NafPbvF/RVRLlGqm1sLVWNNrrO/gOBQ0bXMiLyHnWOsQTe1srAKLXuJVmnLqJNGjGkmolR5Vh0qbsn+cSsOS90/D7kDlHfHx+xJ5Kx9lP7bfpWvlP5o8DZyf8suJeVWFgfHbEBguHs6cftR/MLqqm5+JzlLfHwN7XKnRlZ06x800QZGbTTXDT6DR5z+3MAdt9ym2Vuqs8y3IiXdd044jvZnmj2Ay1kpa02aOlJIc7XP9Tjn8Vb3FxGjHL8EVlCjKrLC8WaBT6A0DW2cx7z6TpHA+DCB8FUy5QrN7Hjw9yyVjSS27fH2OFpNoII2GalLiGdJ0ZN3ADPWY4Z5bbHPgdylW1/qemp9fcj17LStVP6exSqmV0jjI83c/MnieKsoxUVhECUnJ5ZtmAfutP7mH6Grmq/Sy4v1L+j0ceCOVyhj7jJ7UX/Uat9h068fQ0XvQvw9SmcnDfvo93J+isuUOh8UQbHpfBmrqhLkzzlC0icXGjicQ0ftXDa4kX5q/Cxz43tuINvYWyxzsvD3Ky9uHnm4+Psc7RHQ41I56UlkF7NA859ttidjb5X357Nq3XV7zT0x2v0NVta84tUti9S5f6Iw61uZPbzkl/HWVd+vr5zq8l7E79HRxjHmyl6XaHmlHPREugJAN/OYTsuRtadl+xWNpec78Mtj9SDc2vNfFHd6HR5O9IHNcKOV12O/ZE/hIz5u/okbOFrbxbTf2ya52O/r9zZZV2nzct3V7GiqoLQ/nvlRH/FKnth/6MS6rk7/jQ8fVlTddKytRNUxkYmwsWDZ4TYWLW2Yk2KNYNmJLjjWDZ4XXk1ZaaX2B9SrOUflXEsOT/mlwPbTfHquCpEcMuowxsdbUY7pFzwTdzSdgHgtFtRhOGZLrNl1XnCeIvq7u8i6P6XVImaKmTWhf0SdVjdQnY+7QMuPUb7lsrWsdPwLaa6N5LX8b2Hb5QMEdPCJWFxdDcllzqubvOrs1htvwuOCj2lVQlh9ZKu6TnDK6jNo6dXESmbD4ltTPMkWWNZpnpDlYs0z0hzMWaZkQZmLYj1Ft5H2/8SHVFL/aP1UDlX/j+KJln0ngbuuZLQIDlY1o/TVQ+1Z09ge3J47946jcLfRualL5Xs7DTVt4VfmXiUrFtAZ47uhcJWj8J6L/APDvEdisqXKEJbJrHoV1SxnHbB59TgYbiFRSyF0ZLHA2cwg2Nvwvaf8A2OpS6lOFaOJbfzqItOpOlLMdn51o1bR/GGVUQlaLOGT27dV3DrG8FUNei6U9LLuhWVWGpHTWk3GJ4637xUe+n+ty6Wh0ceC9Dna3zy4v1Nmov2bPZb8gucn8zOgjuR7LEyKByojpU/ZP/wBtW3Jm6Xh9yr5R3x8fsSeTAfZze236Vr5S+aPA2cn/ACy4l2VaWB8dsQGGUDOnH7TPmF1FTc/E5unvXgbouXOkMm06qDJWScIwxg7ANY/1Ocr6yjporv2lHeS1Vn3bC8aC0IipGG3SlvI48b+b/SGqsvamqs+7YWVnDTSXftLCohKCAxTG6UR1EzGizWySADgLmw7guloycqcW+xHPVo6akku013Af3aD3UP0NXP1+llxfqXtHo48EcvT8fcpPai+tq32HTrx9DRe9C/D1KdyeN++D2JP0Vhf9D4ogWPS+DNQnkDWuedjQSewC6pEsvBct4WTEA180mZ+0mfmfWe7b4ldNshHuS9DnNs5d7fqbbS07Y2NjYLNYA0DqAsFzUpOTcn1nRxiopJHqsT08K2mbLG+J3myNc09hFr9qyhNwkpLqMZxUouL6zE2a8Tw4ZPicD/Mw3+YXSvE446n9zncuD719jcY3hwDhsIB8c1zLWHg6NPJhnLHTamI638WKJ/hrM/sC6TkqWbfHY37lZeLFTPcVCFqsGRGToWrWzEnwtWtmJNhYsGzEmxMWtsxLjyeNtLJ7A+pVt/8AKuJY8nfNLgeGnkd6tvumfVIvLP5PH2Mb/pPD3OR5NkpmSvyXXQ3FS9nk7z04x0SfxM/yNnZbrVXdUtL1Lcy5sbjXHQ96K3pdgnk8uuwfYykkcGu2lnZvHeNymWlfXHD3oiXlDm5aluZX5GKcmQiJMxZpnpBmYtiMiDM1ZoyIMzVsRkXfkVpSayaXdHCW973tt8GOVbyvPFGMe1+i/knWS+Js2dc8WQQBAEBTOUXDGFjakAB4cGOPpNINr8SCB4lWXJ9V6nB7iu5QpLSprec7k4mInkj/AAvj1j2scAPg8rdyjHNNPsZp5Pl+4493p/Zoipy3Maxxv3if3s/1uXR0X+3HgvQ5yt0kuL9TX6P9mz2W/ILnp/MzoY7keyxMiicpgzp+yb/tq05N3S8PuVfKO+Pj9iRyafs5h6zPkf8ACx5R+aJnyd8suJc1WlifHbEBidCzpx+0z5hdNN7Gc1T3rwNtXMnSmRaTxkVc9/TJ8bEfNdBbP9mPAoLnppcTStGXA0kFt0cY7wAD8Qqa5X7suLLm2f7UeCOmtBuCAyDSNv3qf3j/AJrobfoo8Dn7jpZcTUsD/doPdRfQFR1uklxfqXlHo48F6HM07H3KTti+tq3WPTLx9DRfdC/D1KloC372PYk/RWF/0PiiBY9N4M0PFGF0MrRtMcgHe0qnpPE0+9FvUWYNdxkWEkNnhcdjZIiewPaV0NXbCS7n6HP0n8cX3r1NnXNnRhAEBiuIEOkkcNjnyOHYXEhdLTWIpdyObqPMm+9myUbC2NjTta1o8AAucm8ybOiisRSM15b8NJZT1Q/A58Tux41mnsBY4fzK45HqYlKHbt+n9kO9j8KkZfCFdMrWT4QtbMWT4QtbMWT4WrWzFnQpoHO81pNuAJ+S1SklvCi3uRb9BYHNlkLmuHQG0Eb+tV17JOKwyx5PjJSeV1HnpjTvdVAhriObYLhpI85+WSxtZJQ2vrMb+MnU2Lq9yB5O4DNpHaCPmpSknuK2UZLejzaXRubIw2ew3H+Ow7O9JJSWGZU6jhJSW8u45qtp7HzZBY8WOH6g+Peqv4qNTgX6cLilx8jOazDJo3ujdG4lptcNcQeBBtsIzVvTrQks5KWdGcZNYOZUMIJBBBG4ixUmLzuNeGtjIEzVsR6iBMFsRkiBMFsRkjWORnDtSmlqCM55LDrZELA/mc8dyouVqmqoodi9f4wWtlHEG+00JVRMPB9ZEHiIvaJHC4aTYkXIy47Cs1CTjqS2GDqRUtLe091gZhAUzT7E2FraZpu7WDn23WBs09Zvfu61ZWFJp84/ArL+ssc2vE8OTuiOvJPua3mx1kkOPhqj8yz5Qn8Kh4mHJ0Pic/AvSqi2MjxyK1ROD/FlPi4kfNdDQf7ceCOcrrFSS72alhUwfDG8bHMYfgMlRVYuM2n2l/SkpQTXYSlrNhUeUSlLo4pPQc5p6g8A38WDxVhyfPEnHt+xXcoxzFS7PucvQKubHM6JxsJg0A+s29h3hx8At99TcoKS6iPYVVGbi+s0JVBcnI0mxZtPC7P7V4IYN9zlrdg2/DepFtRdSfct5Gua6pQ73uMxpGdNntM+YV5N/Cyjh8y4myrmzpTPdPsPLZxMB0ZgLn12i1vDV8CrewqZhp7Cmv6empq7To6B4s3V8lebOBJjvvBzLe0G57+pab6i884vE32FdY5t+BcVXFkQ8WxGOnjMjzs2De525oWylSlUlpRqq1Y0o6pGSzuL3Oe7znlzj2uNz8SugilFJI56UnJts1nBf3eH3UX0hc/W6SXF+p0NHo48F6HO03H3N/bH9bVvsumXj6Gm+6F+HqVTQRv3sew/9FPvui8SvsOm8GaSqUuzI8bw0wTPiIyBu3rYfNPhl2groaNXnIKRztelzc3H8waLozi4qIQSftWAB4339LsO3xG5U1zRdKfd1FzbV1Vh3reddRyScTSrFxBCQD9rIC1g3i+Rf2D52Um1oupPPUt5Fu66pw73u9yh6OYYZ52Mt0WkOfw1W5kd+Q71bXFXm6bZU21LnKiXV1mrqgOgOTpVhAq6Sam3vb0Cdz29Jh7NYDuut9tW5mrGfZ+M11Ya4OJ/PEbCCWuBDmkgg7QRkQetdZlPaijawToVrZidCFa2YsnwrWzEs2imMR0znukDiHhoGqAdhJzuQoN3RlUSwSrSvGk25dZZBpvTehN+Vn+9QHaT7UTv19Psfl7n7bpjTn8Ev5W/7l5+mn3D/IU+x+XuQ8YxZlQGagcNUm+sANtuBK3Uabg3kg3lzCsko52HNkZkpSK8/WDYt5K8kgmJ/nAWuCNjhc93/paq9HnFs3k60ueae3czrO07pR/y5vys/wB6jfo59q/PAsf19Psfl7lDxmsbNPJK0ENe4kA7bddiVa0IuMFFlXWkpzcl1nLmUlGsgTLYjIiNp3yPbGwXfI5rWji5xsB4lZuSinJ7kZxTbwj+hsFw5tNBFTt2RMa2/EjzndpNz3rk61R1Jub6y+hBQiorqJq1mRR9LcFqZJnTBmuwhoGrm5oA2Fu3bc5X2q0tK9OMFFvDKm8t6spuaWUcaPFKuHo87I2251zbufsUl0aU9uE/zuIir1qezLXH+T9SY5WSdHnnm+5tmn+gAorelHbpX5xDuq09mp+H8EjC9F6iYguaY2b3OFndzTmT22Cwq3dOC2bWbKNnUqPbsXf7F/oKNkLGxRizW+J4k8SVUVJuctUi6p0404qMSQsDMpOmOAyGQ1EbS5rgNcAXIIFta28EAeBVnZ3EdOiT4FTe20tXORWe04FFi1RCNWOUtHDIgHfk4GymTo05vMlkhQuKlNYjLBedEaqWSEulLi7XcASLXFmkWy2ZlVV3CMZ4j2FxZTnOnmfadSvo2TRuif5rxbrG8EdYNj3LRTm4SUkSKlNVIuL6zNcVwOanJDmks3PA6JHH1T1FXVK4hUWx7ewoa1vUpPatnafuDHqwAMbM87gMnHxIJSVvS3uIjdVtykdTB9G5p3iap1gzInXJ13+rnm1v/g4iPWuoU46ae/u3Ik0LSdSWuru797OXXYfKJ5C2J+qJXkWjdawebWsNllvhUi6ay1u7e4jzpzVR4i976n2mnqjOgImJ0DJ4zE8ZHYd7TucOtbKVSVOWpGurSjUjpkZ5imATwHNpcwbHtBI7TbNp7fEq4pXMKi37ewo6ttUpPdldq/Ngh0irGjVE7rdYY4+LgSjtaT2uPqFd1lsUvQl0WC1VW8PmLwze9+23BjT/AIstc69KjHEMZ7F9zbTt61eWZ5x2v7fmD86S4U5s5EUTywNjA1WuIyaBtA6l7bVk6eZNZ2nl1RaqYinjC6i8YKCKeEEEERxggixBDQCCFV1ukljtZb0M81HPYvQhaXxOdSva1pcSY8gCT5w3BbLRpVU33+hqvU3RaXd6lb0No5G1Ic6N7RqvzLXAbt5Cm3k4ulhNbyBYwkquWnu7C/KpLk5WP4IypZY9GRvmu/tPEKRQuHSfcR7i3jWXf1Mos+G1dK/W1XNLdj2XLbdo3dR8Faxq0qyxv7mU8qVajLO1d6Pf/VdZa3OC/HUbf5W+Cw/R0s5wZfrq2MZ9DzpcHq6p+uWu6W2SS4HxzPYF7KvSpLC+iPIUK1aWfNl7wTB46Zmq3NzrFzjtcf0A3BVVevKrLLLihQjRjheLOitJvCAx/lT0d5mfyyMfZVB6dtjZd57HDPtDuIV/ybc64c3Let3D+CrvKWmWtbmVCEqwZBZPhK1sxZ0IStbMWTYgtbPCVFEFqaPMk2KILW0Y5JkYAWOkxbEjlkkCDUZrNIyRzJ4ws0jNMhyNstsUe5Icy2I9IExWxGRduSvR7XkNdIOjHdsV97tj5OwC7R1l3BVvKdxiPNLr3ljZUsvW/A1JUhZBAEB8IQANA2BAfUAQBAEB81RttmmRg+oAgCA+Bo4JkYPqAIAgCAID5qjbbNMjB9QBAEAQBAEAQBAfNUbbC6ZGD6gCAIAgIuJ0EdRE+CVutHILEfEEcCDYg7iAs6dSVOSlHejGcFNaWYbj+BS0UxhkzabmN9snt49RGwjceognpqFeNeGpeK7CkrUnTlhnhC5Zs0MnwuWtmLJ0LlrZ4TYnrBoxJcciwaMT2EqxwD8PlXuARpZFmkekKZ6zSMiFM5bEZECZyzR6iZo1o9JWzaguIm2Mj/RHoj1ju8dy1XFxGhDL39SJFCi6ssdXWbXSUzImNijaGsYA1oGwAbAuclJyblLey8jFRWEeyxPQgCAIAgCAIAgCAIAgCAIAgCAIAgCAIAgCAIAgCAIAgCAIAgCAIAgCAIDnY7g0NXEYZRlta4ecx25zTuPz3rdRrSoy1RNdWlGpHTIx/HtH56J+rILsJ6EgHRd1eq71T8RmugoXEK8cx39hS1qMqTw/qRYnrY0aCbE9YNHhLjkWDRiSGSrDB5g9OdXmBg/LpV7gYPGSRZJHpFlkWSR6QpXrNI9J+j2jk1a/o9GEHpSEZD1W+k75b919Vxcworbv7CTQt5VXs3dpreE4ZFTRiGJtmN8XHe5x3kqgq1ZVJapF1TpxhHTEmLWZhAEAQBAEAQBAEAQBAEAQBAEAQBAEAQBAEAQBAEAQBAEAQBAEAQBAEAQBAEB5VVMyRhjkaHMdkWuFwe5ZRk4vMXhnkoqSwyg45yeuF30jrj+E85jqa87ex3irWjyinsq/Ve3t9CtrWD30/p/Pv9SoVEEkLtSVjmO4OBF+scR1hWEZRmsxeSvnCUXiSwfpkqNGB7tlWODw/fPLzAPhlXuBg8Xyr3AFLSyzO1Io3Pd6o2dp2N70nOMFmTwbIU5TeIrJccD0AGT6t19/NMOX8zt/YPEqurco9VL6ljRsOup9C8wwtY0MY0Na0WAAAAHAAbFVttvLLFJJYR+14ehAEAQBAEAQBAEAQBAEAQBAEAQBAEAQBAEAQBAEAQBAEAQBAEAQBAEAQBAEAQBAEB5VNNHI3UkY17TucA4eBWUZSi8xeDyUVJYayV+s0Ion5ta6Mn0HZeDrgdylwv60d+3iRZ2VKW7ZwOXPyfAZsqSB60YcfEOC3x5SfXHzI8uTl1S8v6II0MN7eUf/AFf/ALWz9cv9fP8Ag1/oP/Xl/J0IOT9u19Q4j1Yw35uK1S5RfVHz/o2x5OXXLy/s6tHoXRR5ljpCN8jrj8os0+C0Tvq0uvHA3wsqUerPE70ELGANY1rWjYGgADuCiSk5PLJSSSwj0Xh6EAQBAEAQBAEAQBAEAQBAEAQBAEAQBAEAQBAEAQBAEAQBAEAQBAEAQBAEAQH/2Q=="/>
          <p:cNvSpPr>
            <a:spLocks noChangeAspect="1" noChangeArrowheads="1"/>
          </p:cNvSpPr>
          <p:nvPr/>
        </p:nvSpPr>
        <p:spPr bwMode="auto">
          <a:xfrm>
            <a:off x="116681" y="-188119"/>
            <a:ext cx="6215063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179" y="262163"/>
            <a:ext cx="2192335" cy="769342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08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Install </a:t>
            </a:r>
            <a:r>
              <a:rPr lang="en-IE" dirty="0" err="1"/>
              <a:t>Rstudio</a:t>
            </a: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Open it, go through the menus, panels … 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Perform few basic math operations in console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97242" y="2254434"/>
            <a:ext cx="3027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Google + </a:t>
            </a:r>
            <a:r>
              <a:rPr lang="en-US" dirty="0" err="1"/>
              <a:t>Rstudio</a:t>
            </a:r>
            <a:r>
              <a:rPr lang="en-US" dirty="0"/>
              <a:t> + download</a:t>
            </a:r>
          </a:p>
        </p:txBody>
      </p:sp>
    </p:spTree>
    <p:extLst>
      <p:ext uri="{BB962C8B-B14F-4D97-AF65-F5344CB8AC3E}">
        <p14:creationId xmlns:p14="http://schemas.microsoft.com/office/powerpoint/2010/main" val="4090113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script and save it in your own folder </a:t>
            </a:r>
          </a:p>
          <a:p>
            <a:pPr marL="971550" lvl="1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Create variables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following equation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Store result</a:t>
            </a:r>
          </a:p>
          <a:p>
            <a:pPr marL="457200" lvl="1" indent="0" algn="ctr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6678" y="4671981"/>
            <a:ext cx="3428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E" sz="2800" dirty="0"/>
              <a:t>Y = a*(b + c) + d / 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1927" y="3241963"/>
            <a:ext cx="4638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 = 2.3, b = 3.5, c = -2, d = 2, e= .011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114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9203"/>
          </a:xfrm>
        </p:spPr>
        <p:txBody>
          <a:bodyPr/>
          <a:lstStyle/>
          <a:p>
            <a:r>
              <a:rPr lang="en-IE" dirty="0"/>
              <a:t>Good coding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94" y="1717459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Use one instruction per line</a:t>
            </a:r>
          </a:p>
          <a:p>
            <a:endParaRPr lang="en-IE" dirty="0"/>
          </a:p>
          <a:p>
            <a:r>
              <a:rPr lang="en-IE" dirty="0"/>
              <a:t>Use meaningful names</a:t>
            </a:r>
          </a:p>
          <a:p>
            <a:endParaRPr lang="en-IE" dirty="0"/>
          </a:p>
          <a:p>
            <a:r>
              <a:rPr lang="en-IE" dirty="0"/>
              <a:t>Comment our code</a:t>
            </a:r>
          </a:p>
          <a:p>
            <a:pPr lvl="1"/>
            <a:r>
              <a:rPr lang="en-IE" dirty="0"/>
              <a:t>Use # in front of comments</a:t>
            </a:r>
          </a:p>
          <a:p>
            <a:pPr lvl="1"/>
            <a:r>
              <a:rPr lang="en-IE" dirty="0"/>
              <a:t>Be descriptive</a:t>
            </a:r>
          </a:p>
          <a:p>
            <a:endParaRPr lang="en-IE" dirty="0"/>
          </a:p>
          <a:p>
            <a:r>
              <a:rPr lang="en-IE" dirty="0"/>
              <a:t>Indent it too ! </a:t>
            </a:r>
          </a:p>
          <a:p>
            <a:pPr marL="0" indent="0">
              <a:buNone/>
            </a:pPr>
            <a:r>
              <a:rPr lang="en-IE" sz="1500" dirty="0"/>
              <a:t>(Ctrl + I in </a:t>
            </a:r>
            <a:r>
              <a:rPr lang="en-IE" sz="1500" dirty="0" err="1"/>
              <a:t>RStudio</a:t>
            </a:r>
            <a:r>
              <a:rPr lang="en-IE" sz="1500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bs.twimg.com/media/CFcybnrWgAER4U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806970"/>
            <a:ext cx="3461619" cy="3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3929" y="4980939"/>
            <a:ext cx="223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Or my own code later</a:t>
            </a:r>
          </a:p>
        </p:txBody>
      </p:sp>
    </p:spTree>
    <p:extLst>
      <p:ext uri="{BB962C8B-B14F-4D97-AF65-F5344CB8AC3E}">
        <p14:creationId xmlns:p14="http://schemas.microsoft.com/office/powerpoint/2010/main" val="301255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191491"/>
            <a:ext cx="7886700" cy="5037302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 </a:t>
            </a:r>
            <a:r>
              <a:rPr lang="en-IE" dirty="0"/>
              <a:t>A function fulfils a task (return a value, print, plot, …)</a:t>
            </a:r>
          </a:p>
          <a:p>
            <a:pPr marL="0" indent="0">
              <a:buNone/>
            </a:pPr>
            <a:endParaRPr lang="en-IE" sz="2000" dirty="0"/>
          </a:p>
          <a:p>
            <a:pPr marL="457200" lvl="1" indent="0">
              <a:buNone/>
            </a:pP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E" sz="20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&gt;(&lt;arg_name1&gt; = &lt;argument1&gt; ,</a:t>
            </a:r>
            <a:b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&lt;arg_name2&gt; = &lt;argument2&gt; ,</a:t>
            </a:r>
            <a:b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...)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457200" lvl="1" indent="0">
              <a:buNone/>
            </a:pPr>
            <a:br>
              <a:rPr lang="en-IE" dirty="0"/>
            </a:br>
            <a:endParaRPr lang="en-IE" dirty="0"/>
          </a:p>
          <a:p>
            <a:pPr marL="457200" lvl="1" indent="0">
              <a:buNone/>
            </a:pPr>
            <a:r>
              <a:rPr lang="en-IE" dirty="0"/>
              <a:t>Arguments’ names can be ignored… with caution!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/>
          <p:cNvSpPr/>
          <p:nvPr/>
        </p:nvSpPr>
        <p:spPr>
          <a:xfrm rot="-5400000">
            <a:off x="5187050" y="769169"/>
            <a:ext cx="257731" cy="4316614"/>
          </a:xfrm>
          <a:prstGeom prst="leftBrace">
            <a:avLst>
              <a:gd name="adj1" fmla="val 0"/>
              <a:gd name="adj2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3839751" y="315225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C00000"/>
                </a:solidFill>
              </a:rPr>
              <a:t>Named arguments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9214" y="5290755"/>
            <a:ext cx="100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>
                <a:solidFill>
                  <a:srgbClr val="C00000"/>
                </a:solidFill>
              </a:rPr>
              <a:t>≠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859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42" y="3753671"/>
            <a:ext cx="4224872" cy="410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99" y="5482358"/>
            <a:ext cx="4076316" cy="324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811" y="5397521"/>
            <a:ext cx="2444454" cy="409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92300" y="6017134"/>
            <a:ext cx="535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several arguments,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259592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595" y="1634981"/>
            <a:ext cx="8376810" cy="330531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The result of a function can be stored in variable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You can nest or chain functions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87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2" y="2509804"/>
            <a:ext cx="6369897" cy="79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5331" y="5531681"/>
            <a:ext cx="5969978" cy="566883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 rot="16200000">
            <a:off x="4865370" y="3385820"/>
            <a:ext cx="320040" cy="42443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3699510" y="4940300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1</a:t>
            </a:r>
            <a:r>
              <a:rPr lang="en-IE" baseline="30000" dirty="0"/>
              <a:t>st</a:t>
            </a:r>
            <a:r>
              <a:rPr lang="en-IE" dirty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178999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Grp="1" noChangeArrowheads="1"/>
          </p:cNvSpPr>
          <p:nvPr>
            <p:ph idx="1"/>
          </p:nvPr>
        </p:nvSpPr>
        <p:spPr bwMode="auto">
          <a:xfrm>
            <a:off x="145473" y="1381839"/>
            <a:ext cx="8853054" cy="413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IE" altLang="en-US" sz="2400" dirty="0"/>
              <a:t>help on a specific function, e.g. </a:t>
            </a:r>
            <a:r>
              <a:rPr lang="en-IE" altLang="en-US" sz="2400" dirty="0">
                <a:solidFill>
                  <a:schemeClr val="accent6">
                    <a:lumMod val="75000"/>
                  </a:schemeClr>
                </a:solidFill>
              </a:rPr>
              <a:t>rep(…)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search by keyword in all the functions documentations</a:t>
            </a: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2000" dirty="0">
              <a:solidFill>
                <a:srgbClr val="FF3300"/>
              </a:solidFill>
            </a:endParaRPr>
          </a:p>
          <a:p>
            <a:pPr lvl="1">
              <a:spcBef>
                <a:spcPct val="50000"/>
              </a:spcBef>
            </a:pPr>
            <a:endParaRPr lang="en-IE" altLang="en-US" sz="1200" dirty="0">
              <a:solidFill>
                <a:srgbClr val="FF3300"/>
              </a:solidFill>
            </a:endParaRPr>
          </a:p>
          <a:p>
            <a:pPr>
              <a:spcBef>
                <a:spcPct val="50000"/>
              </a:spcBef>
            </a:pPr>
            <a:r>
              <a:rPr lang="en-IE" altLang="en-US" sz="2400" dirty="0"/>
              <a:t>Anything more user friendly? HTML browser, with a search tool:</a:t>
            </a:r>
            <a:endParaRPr lang="en-US" altLang="en-US" sz="2400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18067" y="2475890"/>
            <a:ext cx="774086" cy="14401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5094151" y="1926499"/>
            <a:ext cx="216024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Returned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C00000"/>
                </a:solidFill>
              </a:rPr>
              <a:t>…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46" y="2148698"/>
            <a:ext cx="2582758" cy="75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47" y="3893687"/>
            <a:ext cx="565288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40" y="5512200"/>
            <a:ext cx="2133126" cy="44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32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Built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 help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876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1.2-4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30200" y="1825624"/>
            <a:ext cx="8402490" cy="47656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Create a vector using </a:t>
            </a:r>
            <a:r>
              <a:rPr lang="en-IE" dirty="0" err="1"/>
              <a:t>runif</a:t>
            </a:r>
            <a:r>
              <a:rPr lang="en-IE" dirty="0"/>
              <a:t>()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mean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Compute its standard deviation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for function generating samples from a normal distribution. (topic search)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Repeat steps 1 – 3 with the Normal distribution.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3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2. R language basic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8650" y="3280210"/>
            <a:ext cx="7886700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0" y="540327"/>
            <a:ext cx="7886700" cy="4786919"/>
          </a:xfrm>
        </p:spPr>
        <p:txBody>
          <a:bodyPr>
            <a:normAutofit/>
          </a:bodyPr>
          <a:lstStyle/>
          <a:p>
            <a:r>
              <a:rPr lang="en-IE" sz="5400" dirty="0"/>
              <a:t>1.1 Coding generalities</a:t>
            </a:r>
            <a:br>
              <a:rPr lang="en-IE" sz="5400" dirty="0"/>
            </a:br>
            <a:r>
              <a:rPr lang="en-IE" sz="2700" dirty="0"/>
              <a:t>What is a code</a:t>
            </a:r>
            <a:br>
              <a:rPr lang="en-IE" sz="2700" dirty="0"/>
            </a:br>
            <a:r>
              <a:rPr lang="en-IE" sz="2700" dirty="0" err="1"/>
              <a:t>Code</a:t>
            </a:r>
            <a:r>
              <a:rPr lang="en-IE" sz="2700" dirty="0"/>
              <a:t> Vs clicks</a:t>
            </a:r>
            <a:br>
              <a:rPr lang="en-IE" sz="2700" dirty="0"/>
            </a:br>
            <a:r>
              <a:rPr lang="en-IE" sz="2700" dirty="0"/>
              <a:t>Common base elements</a:t>
            </a:r>
            <a:br>
              <a:rPr lang="en-IE" sz="2700" dirty="0"/>
            </a:br>
            <a:r>
              <a:rPr lang="en-IE" sz="2700" dirty="0"/>
              <a:t>Languages</a:t>
            </a:r>
            <a:br>
              <a:rPr lang="en-IE" sz="2700" dirty="0"/>
            </a:br>
            <a:br>
              <a:rPr lang="en-IE" sz="5400" dirty="0"/>
            </a:b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109925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532307"/>
              </p:ext>
            </p:extLst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(~ excel 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2.1.1 Data types</a:t>
            </a:r>
          </a:p>
        </p:txBody>
      </p:sp>
    </p:spTree>
    <p:extLst>
      <p:ext uri="{BB962C8B-B14F-4D97-AF65-F5344CB8AC3E}">
        <p14:creationId xmlns:p14="http://schemas.microsoft.com/office/powerpoint/2010/main" val="628269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2.1.1 Where vectors fit in ?</a:t>
            </a:r>
          </a:p>
        </p:txBody>
      </p:sp>
    </p:spTree>
    <p:extLst>
      <p:ext uri="{BB962C8B-B14F-4D97-AF65-F5344CB8AC3E}">
        <p14:creationId xmlns:p14="http://schemas.microsoft.com/office/powerpoint/2010/main" val="3498294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3960" y="256767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2.1 V</a:t>
            </a:r>
            <a:r>
              <a:rPr lang="en-IE" b="1" dirty="0"/>
              <a:t>ectors: the base data type</a:t>
            </a:r>
            <a:br>
              <a:rPr lang="en-IE" dirty="0"/>
            </a:br>
            <a:r>
              <a:rPr lang="en-IE" dirty="0"/>
              <a:t>structure and manipulation</a:t>
            </a:r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295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61" y="1334365"/>
            <a:ext cx="8376816" cy="45647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IE" sz="3000" b="1" dirty="0"/>
              <a:t>Base data type in R</a:t>
            </a:r>
            <a:endParaRPr lang="en-IE" sz="3000" dirty="0"/>
          </a:p>
          <a:p>
            <a:pPr>
              <a:lnSpc>
                <a:spcPct val="110000"/>
              </a:lnSpc>
            </a:pPr>
            <a:r>
              <a:rPr lang="en-IE" sz="3000" dirty="0"/>
              <a:t>Created using concatenate </a:t>
            </a:r>
            <a:r>
              <a:rPr lang="en-IE" sz="3000" b="1" dirty="0">
                <a:solidFill>
                  <a:schemeClr val="accent6">
                    <a:lumMod val="75000"/>
                  </a:schemeClr>
                </a:solidFill>
              </a:rPr>
              <a:t>c(…)</a:t>
            </a:r>
          </a:p>
          <a:p>
            <a:pPr>
              <a:lnSpc>
                <a:spcPct val="110000"/>
              </a:lnSpc>
            </a:pPr>
            <a:r>
              <a:rPr lang="en-IE" sz="3000" dirty="0"/>
              <a:t>Vector have </a:t>
            </a:r>
          </a:p>
          <a:p>
            <a:pPr lvl="1">
              <a:lnSpc>
                <a:spcPct val="110000"/>
              </a:lnSpc>
            </a:pPr>
            <a:r>
              <a:rPr lang="en-IE" sz="2000" dirty="0"/>
              <a:t>a type</a:t>
            </a:r>
          </a:p>
          <a:p>
            <a:pPr lvl="1">
              <a:lnSpc>
                <a:spcPct val="110000"/>
              </a:lnSpc>
            </a:pPr>
            <a:r>
              <a:rPr lang="en-IE" sz="2000" dirty="0"/>
              <a:t>a length</a:t>
            </a:r>
          </a:p>
          <a:p>
            <a:pPr lvl="1">
              <a:lnSpc>
                <a:spcPct val="110000"/>
              </a:lnSpc>
            </a:pPr>
            <a:r>
              <a:rPr lang="en-IE" sz="2000" dirty="0">
                <a:solidFill>
                  <a:schemeClr val="bg2">
                    <a:lumMod val="90000"/>
                  </a:schemeClr>
                </a:solidFill>
              </a:rPr>
              <a:t>an attribute (optional metadata)</a:t>
            </a:r>
          </a:p>
          <a:p>
            <a:pPr>
              <a:lnSpc>
                <a:spcPct val="110000"/>
              </a:lnSpc>
            </a:pPr>
            <a:r>
              <a:rPr lang="en-IE" sz="3000" dirty="0"/>
              <a:t>Even a variable with one element is a vector…</a:t>
            </a:r>
          </a:p>
          <a:p>
            <a:pPr>
              <a:lnSpc>
                <a:spcPct val="110000"/>
              </a:lnSpc>
            </a:pPr>
            <a:r>
              <a:rPr lang="en-IE" sz="3000" dirty="0">
                <a:solidFill>
                  <a:schemeClr val="bg1">
                    <a:lumMod val="75000"/>
                  </a:schemeClr>
                </a:solidFill>
              </a:rPr>
              <a:t>Notice the </a:t>
            </a:r>
            <a:r>
              <a:rPr lang="en-IE" sz="3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[1], </a:t>
            </a:r>
            <a:r>
              <a:rPr lang="en-IE" sz="3000" dirty="0">
                <a:solidFill>
                  <a:schemeClr val="bg1">
                    <a:lumMod val="75000"/>
                  </a:schemeClr>
                </a:solidFill>
              </a:rPr>
              <a:t>pos. of 1</a:t>
            </a:r>
            <a:r>
              <a:rPr lang="en-IE" sz="3000" baseline="30000" dirty="0">
                <a:solidFill>
                  <a:schemeClr val="bg1">
                    <a:lumMod val="75000"/>
                  </a:schemeClr>
                </a:solidFill>
              </a:rPr>
              <a:t>st</a:t>
            </a:r>
            <a:r>
              <a:rPr lang="en-IE" sz="3000" dirty="0">
                <a:solidFill>
                  <a:schemeClr val="bg1">
                    <a:lumMod val="75000"/>
                  </a:schemeClr>
                </a:solidFill>
              </a:rPr>
              <a:t> element on the line</a:t>
            </a:r>
            <a:br>
              <a:rPr lang="en-IE" sz="2600" dirty="0">
                <a:solidFill>
                  <a:schemeClr val="bg2">
                    <a:lumMod val="90000"/>
                  </a:schemeClr>
                </a:solidFill>
              </a:rPr>
            </a:br>
            <a:br>
              <a:rPr lang="en-IE" sz="2100" dirty="0"/>
            </a:br>
            <a:r>
              <a:rPr lang="en-IE" sz="3000" dirty="0"/>
              <a:t>               </a:t>
            </a:r>
          </a:p>
          <a:p>
            <a:pPr lvl="1">
              <a:lnSpc>
                <a:spcPct val="110000"/>
              </a:lnSpc>
            </a:pPr>
            <a:endParaRPr lang="en-IE" sz="2600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67" y="1508702"/>
            <a:ext cx="1934899" cy="65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1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 Vector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C8EBBD6-B82A-44D9-9E63-8C6A45D0F9C1}"/>
              </a:ext>
            </a:extLst>
          </p:cNvPr>
          <p:cNvGrpSpPr/>
          <p:nvPr/>
        </p:nvGrpSpPr>
        <p:grpSpPr>
          <a:xfrm>
            <a:off x="7021218" y="2801199"/>
            <a:ext cx="1300163" cy="919162"/>
            <a:chOff x="6811590" y="3056102"/>
            <a:chExt cx="1300163" cy="919162"/>
          </a:xfrm>
        </p:grpSpPr>
        <p:sp>
          <p:nvSpPr>
            <p:cNvPr id="7" name="Right Brace 6"/>
            <p:cNvSpPr/>
            <p:nvPr/>
          </p:nvSpPr>
          <p:spPr>
            <a:xfrm rot="5400000">
              <a:off x="7382236" y="2983519"/>
              <a:ext cx="77907" cy="1159619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11590" y="3667487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400" b="1" dirty="0">
                  <a:solidFill>
                    <a:srgbClr val="C00000"/>
                  </a:solidFill>
                </a:rPr>
                <a:t>length</a:t>
              </a:r>
              <a:endParaRPr lang="en-IE" sz="1200" b="1" dirty="0">
                <a:solidFill>
                  <a:srgbClr val="C00000"/>
                </a:solidFill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590" y="3056102"/>
              <a:ext cx="1300163" cy="426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5160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24" y="1460611"/>
            <a:ext cx="8486789" cy="5087193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Main modes, returned using 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</a:rPr>
              <a:t>mode(…)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numeric</a:t>
            </a:r>
            <a:r>
              <a:rPr lang="en-IE" dirty="0"/>
              <a:t>: </a:t>
            </a:r>
            <a:r>
              <a:rPr lang="en-IE" b="1" dirty="0">
                <a:cs typeface="Courier New" panose="02070309020205020404" pitchFamily="49" charset="0"/>
              </a:rPr>
              <a:t>1, 3.14,…</a:t>
            </a:r>
            <a:br>
              <a:rPr lang="en-IE" b="1" dirty="0">
                <a:cs typeface="Courier New" panose="02070309020205020404" pitchFamily="49" charset="0"/>
              </a:rPr>
            </a:br>
            <a:r>
              <a:rPr lang="en-IE" b="1" dirty="0">
                <a:cs typeface="Courier New" panose="02070309020205020404" pitchFamily="49" charset="0"/>
              </a:rPr>
              <a:t>       </a:t>
            </a:r>
            <a:r>
              <a:rPr lang="en-IE" b="1" dirty="0" err="1">
                <a:cs typeface="Courier New" panose="02070309020205020404" pitchFamily="49" charset="0"/>
              </a:rPr>
              <a:t>NaN</a:t>
            </a:r>
            <a:r>
              <a:rPr lang="en-IE" dirty="0">
                <a:cs typeface="Courier New" panose="02070309020205020404" pitchFamily="49" charset="0"/>
              </a:rPr>
              <a:t>   (Not a Number, </a:t>
            </a:r>
            <a:r>
              <a:rPr lang="en-IE" i="1" dirty="0">
                <a:cs typeface="Courier New" panose="02070309020205020404" pitchFamily="49" charset="0"/>
              </a:rPr>
              <a:t>e.g. </a:t>
            </a:r>
            <a:r>
              <a:rPr lang="en-IE" dirty="0">
                <a:cs typeface="Courier New" panose="02070309020205020404" pitchFamily="49" charset="0"/>
              </a:rPr>
              <a:t>0 / 0)</a:t>
            </a:r>
            <a:br>
              <a:rPr lang="en-IE" b="1" dirty="0">
                <a:cs typeface="Courier New" panose="02070309020205020404" pitchFamily="49" charset="0"/>
              </a:rPr>
            </a:br>
            <a:r>
              <a:rPr lang="en-IE" b="1" dirty="0">
                <a:cs typeface="Courier New" panose="02070309020205020404" pitchFamily="49" charset="0"/>
              </a:rPr>
              <a:t>       -Inf, Inf</a:t>
            </a:r>
            <a:r>
              <a:rPr lang="en-IE" dirty="0">
                <a:cs typeface="Courier New" panose="02070309020205020404" pitchFamily="49" charset="0"/>
              </a:rPr>
              <a:t>   (∞)</a:t>
            </a:r>
            <a:endParaRPr lang="en-IE" b="1" dirty="0"/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character</a:t>
            </a:r>
            <a:r>
              <a:rPr lang="en-IE" dirty="0"/>
              <a:t>: </a:t>
            </a:r>
            <a:r>
              <a:rPr lang="en-IE" b="1" dirty="0">
                <a:cs typeface="Courier New" panose="02070309020205020404" pitchFamily="49" charset="0"/>
              </a:rPr>
              <a:t>"</a:t>
            </a:r>
            <a:r>
              <a:rPr lang="en-IE" dirty="0"/>
              <a:t>A</a:t>
            </a:r>
            <a:r>
              <a:rPr lang="en-IE" b="1" dirty="0">
                <a:cs typeface="Courier New" panose="02070309020205020404" pitchFamily="49" charset="0"/>
              </a:rPr>
              <a:t>", 'Hello world', …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  <a:cs typeface="Courier New" panose="02070309020205020404" pitchFamily="49" charset="0"/>
              </a:rPr>
              <a:t>logical</a:t>
            </a:r>
            <a:r>
              <a:rPr lang="en-IE" dirty="0">
                <a:cs typeface="Courier New" panose="02070309020205020404" pitchFamily="49" charset="0"/>
              </a:rPr>
              <a:t>: </a:t>
            </a:r>
            <a:r>
              <a:rPr lang="en-IE" b="1" dirty="0">
                <a:cs typeface="Courier New" panose="02070309020205020404" pitchFamily="49" charset="0"/>
              </a:rPr>
              <a:t>TRUE, FALSE</a:t>
            </a:r>
          </a:p>
          <a:p>
            <a:pPr lvl="1">
              <a:lnSpc>
                <a:spcPct val="110000"/>
              </a:lnSpc>
            </a:pPr>
            <a:r>
              <a:rPr lang="en-IE" sz="2600" b="1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complex</a:t>
            </a:r>
            <a:r>
              <a:rPr lang="en-IE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:</a:t>
            </a:r>
            <a:r>
              <a:rPr lang="en-IE" b="1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 1 + 2i</a:t>
            </a:r>
            <a:r>
              <a:rPr lang="en-IE" dirty="0">
                <a:solidFill>
                  <a:schemeClr val="bg2">
                    <a:lumMod val="90000"/>
                  </a:schemeClr>
                </a:solidFill>
                <a:cs typeface="Courier New" panose="02070309020205020404" pitchFamily="49" charset="0"/>
              </a:rPr>
              <a:t>,…</a:t>
            </a:r>
            <a:r>
              <a:rPr lang="en-IE" dirty="0"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110000"/>
              </a:lnSpc>
            </a:pPr>
            <a:endParaRPr lang="en-IE" dirty="0"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IE" dirty="0">
                <a:cs typeface="Courier New" panose="02070309020205020404" pitchFamily="49" charset="0"/>
              </a:rPr>
              <a:t>Other query function </a:t>
            </a:r>
          </a:p>
          <a:p>
            <a:pPr lvl="1">
              <a:lnSpc>
                <a:spcPct val="110000"/>
              </a:lnSpc>
            </a:pPr>
            <a:r>
              <a:rPr lang="en-IE" dirty="0" err="1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typeof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 , a bit more price (integers and doubles)</a:t>
            </a:r>
          </a:p>
          <a:p>
            <a:pPr lvl="1">
              <a:lnSpc>
                <a:spcPct val="110000"/>
              </a:lnSpc>
            </a:pPr>
            <a:r>
              <a:rPr lang="en-IE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str(…), </a:t>
            </a:r>
            <a:r>
              <a:rPr lang="en-IE" dirty="0">
                <a:cs typeface="Courier New" panose="02070309020205020404" pitchFamily="49" charset="0"/>
              </a:rPr>
              <a:t>more details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n-IE" dirty="0">
                <a:cs typeface="Courier New" panose="02070309020205020404" pitchFamily="49" charset="0"/>
              </a:rPr>
            </a:br>
            <a:endParaRPr lang="en-IE" dirty="0"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6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2.1.2 mode(…) of a vector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51A02F-D8F4-4321-ACF2-C11FEEB07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20"/>
          <a:stretch/>
        </p:blipFill>
        <p:spPr bwMode="auto">
          <a:xfrm>
            <a:off x="2914563" y="5918376"/>
            <a:ext cx="3148012" cy="62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34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971" y="1238082"/>
            <a:ext cx="8146310" cy="525078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FR" altLang="fr-FR" sz="2600" dirty="0">
                <a:latin typeface="Arial" panose="020B0604020202020204" pitchFamily="34" charset="0"/>
              </a:rPr>
              <a:t>The 'class' </a:t>
            </a:r>
            <a:r>
              <a:rPr lang="fr-FR" altLang="fr-FR" sz="2600" dirty="0" err="1">
                <a:latin typeface="Arial" panose="020B0604020202020204" pitchFamily="34" charset="0"/>
              </a:rPr>
              <a:t>is</a:t>
            </a:r>
            <a:r>
              <a:rPr lang="fr-FR" altLang="fr-FR" sz="2600" dirty="0">
                <a:latin typeface="Arial" panose="020B0604020202020204" pitchFamily="34" charset="0"/>
              </a:rPr>
              <a:t> a </a:t>
            </a:r>
            <a:r>
              <a:rPr lang="fr-FR" altLang="fr-FR" sz="2600" dirty="0" err="1">
                <a:latin typeface="Arial" panose="020B0604020202020204" pitchFamily="34" charset="0"/>
              </a:rPr>
              <a:t>property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assigned</a:t>
            </a:r>
            <a:r>
              <a:rPr lang="fr-FR" altLang="fr-FR" sz="2600" dirty="0">
                <a:latin typeface="Arial" panose="020B0604020202020204" pitchFamily="34" charset="0"/>
              </a:rPr>
              <a:t> to an </a:t>
            </a:r>
            <a:r>
              <a:rPr lang="fr-FR" altLang="fr-FR" sz="2600" dirty="0" err="1">
                <a:latin typeface="Arial" panose="020B0604020202020204" pitchFamily="34" charset="0"/>
              </a:rPr>
              <a:t>object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that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determines</a:t>
            </a:r>
            <a:r>
              <a:rPr lang="fr-FR" altLang="fr-FR" sz="2600" dirty="0">
                <a:latin typeface="Arial" panose="020B0604020202020204" pitchFamily="34" charset="0"/>
              </a:rPr>
              <a:t> how </a:t>
            </a:r>
            <a:r>
              <a:rPr lang="fr-FR" altLang="fr-FR" sz="2600" dirty="0" err="1">
                <a:latin typeface="Arial" panose="020B0604020202020204" pitchFamily="34" charset="0"/>
              </a:rPr>
              <a:t>generic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functions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operate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with</a:t>
            </a:r>
            <a:r>
              <a:rPr lang="fr-FR" altLang="fr-FR" sz="2600" dirty="0">
                <a:latin typeface="Arial" panose="020B0604020202020204" pitchFamily="34" charset="0"/>
              </a:rPr>
              <a:t> </a:t>
            </a:r>
            <a:r>
              <a:rPr lang="fr-FR" altLang="fr-FR" sz="2600" dirty="0" err="1">
                <a:latin typeface="Arial" panose="020B0604020202020204" pitchFamily="34" charset="0"/>
              </a:rPr>
              <a:t>it</a:t>
            </a:r>
            <a:endParaRPr lang="fr-FR" altLang="fr-FR" sz="26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IE" sz="2600" b="1" dirty="0">
                <a:solidFill>
                  <a:srgbClr val="C00000"/>
                </a:solidFill>
              </a:rPr>
              <a:t>Class can be </a:t>
            </a:r>
          </a:p>
          <a:p>
            <a:pPr lvl="1">
              <a:lnSpc>
                <a:spcPct val="110000"/>
              </a:lnSpc>
            </a:pPr>
            <a:r>
              <a:rPr lang="en-IE" dirty="0"/>
              <a:t>equivalent to type in case of vectors</a:t>
            </a:r>
          </a:p>
          <a:p>
            <a:pPr lvl="1">
              <a:lnSpc>
                <a:spcPct val="110000"/>
              </a:lnSpc>
            </a:pPr>
            <a:r>
              <a:rPr lang="en-IE" b="1" dirty="0">
                <a:solidFill>
                  <a:srgbClr val="C00000"/>
                </a:solidFill>
              </a:rPr>
              <a:t>factor</a:t>
            </a:r>
            <a:r>
              <a:rPr lang="en-IE" dirty="0"/>
              <a:t>: integer associated with “levels” (categories’ names)</a:t>
            </a:r>
            <a:br>
              <a:rPr lang="en-IE" dirty="0"/>
            </a:br>
            <a:r>
              <a:rPr lang="en-IE" dirty="0"/>
              <a:t>Can behave either as a numeric or a character</a:t>
            </a:r>
            <a:br>
              <a:rPr lang="en-IE" dirty="0"/>
            </a:br>
            <a:r>
              <a:rPr lang="en-IE" dirty="0"/>
              <a:t>                             </a:t>
            </a:r>
            <a:r>
              <a:rPr lang="en-IE" b="1" dirty="0"/>
              <a:t>!!! Plenty of implicit conversions in R</a:t>
            </a:r>
          </a:p>
          <a:p>
            <a:pPr lvl="1">
              <a:lnSpc>
                <a:spcPct val="110000"/>
              </a:lnSpc>
            </a:pPr>
            <a:r>
              <a:rPr lang="en-IE" b="1" dirty="0"/>
              <a:t>Linked to dates (</a:t>
            </a:r>
            <a:r>
              <a:rPr lang="en-IE" dirty="0"/>
              <a:t>numeric vectors with temporal information)</a:t>
            </a:r>
          </a:p>
          <a:p>
            <a:pPr lvl="2">
              <a:lnSpc>
                <a:spcPct val="110000"/>
              </a:lnSpc>
            </a:pPr>
            <a:r>
              <a:rPr lang="en-IE" b="1" dirty="0">
                <a:solidFill>
                  <a:srgbClr val="C00000"/>
                </a:solidFill>
              </a:rPr>
              <a:t>Date</a:t>
            </a:r>
          </a:p>
          <a:p>
            <a:pPr lvl="2">
              <a:lnSpc>
                <a:spcPct val="110000"/>
              </a:lnSpc>
            </a:pP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POSIXct</a:t>
            </a:r>
            <a:r>
              <a:rPr lang="en-IE" dirty="0">
                <a:cs typeface="Courier New" panose="02070309020205020404" pitchFamily="49" charset="0"/>
              </a:rPr>
              <a:t>/</a:t>
            </a:r>
            <a:r>
              <a:rPr lang="en-IE" b="1" dirty="0" err="1">
                <a:solidFill>
                  <a:srgbClr val="C00000"/>
                </a:solidFill>
                <a:cs typeface="Courier New" panose="02070309020205020404" pitchFamily="49" charset="0"/>
              </a:rPr>
              <a:t>POSIXlt</a:t>
            </a:r>
            <a:r>
              <a:rPr lang="en-IE" dirty="0">
                <a:cs typeface="Courier New" panose="02070309020205020404" pitchFamily="49" charset="0"/>
              </a:rPr>
              <a:t>: date-time</a:t>
            </a:r>
            <a:r>
              <a:rPr lang="en-IE" dirty="0"/>
              <a:t>.</a:t>
            </a:r>
            <a:endParaRPr lang="en-IE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331" y="5818437"/>
            <a:ext cx="2542943" cy="86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2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2.1.3 class(…) of a vector</a:t>
            </a:r>
          </a:p>
        </p:txBody>
      </p:sp>
    </p:spTree>
    <p:extLst>
      <p:ext uri="{BB962C8B-B14F-4D97-AF65-F5344CB8AC3E}">
        <p14:creationId xmlns:p14="http://schemas.microsoft.com/office/powerpoint/2010/main" val="128679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6" y="1242549"/>
            <a:ext cx="7886700" cy="4910138"/>
          </a:xfrm>
        </p:spPr>
        <p:txBody>
          <a:bodyPr/>
          <a:lstStyle/>
          <a:p>
            <a:r>
              <a:rPr lang="en-IE" dirty="0"/>
              <a:t> </a:t>
            </a: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names(…)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 elements</a:t>
            </a:r>
            <a:endParaRPr lang="en-IE" sz="2000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levels(…)</a:t>
            </a:r>
            <a:r>
              <a:rPr lang="en-IE" sz="2000" b="1" dirty="0">
                <a:cs typeface="Courier New" panose="02070309020205020404" pitchFamily="49" charset="0"/>
              </a:rPr>
              <a:t>and</a:t>
            </a:r>
            <a:r>
              <a:rPr lang="en-IE" sz="2000" dirty="0"/>
              <a:t> </a:t>
            </a:r>
            <a:r>
              <a:rPr lang="en-IE" sz="20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nlevels</a:t>
            </a:r>
            <a:r>
              <a:rPr lang="en-IE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class factor</a:t>
            </a:r>
            <a:endParaRPr lang="en-IE" sz="2000" dirty="0"/>
          </a:p>
          <a:p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17" y="1823551"/>
            <a:ext cx="4245187" cy="81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17" y="2840368"/>
            <a:ext cx="385191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88" y="4863219"/>
            <a:ext cx="5593080" cy="9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2.1.4 names(…) and levels(…)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0656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97" y="1404010"/>
            <a:ext cx="8563663" cy="435133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Fully vectorised </a:t>
            </a:r>
          </a:p>
          <a:p>
            <a:endParaRPr lang="en-IE" b="1" dirty="0"/>
          </a:p>
          <a:p>
            <a:endParaRPr lang="en-IE" b="1" dirty="0"/>
          </a:p>
          <a:p>
            <a:endParaRPr lang="en-IE" b="1" dirty="0"/>
          </a:p>
          <a:p>
            <a:r>
              <a:rPr lang="en-IE" dirty="0"/>
              <a:t>Includes recycling</a:t>
            </a:r>
          </a:p>
          <a:p>
            <a:pPr marL="457200" lvl="1" indent="0">
              <a:buNone/>
            </a:pPr>
            <a:endParaRPr lang="en-IE" dirty="0"/>
          </a:p>
          <a:p>
            <a:pPr marL="457200" lvl="1" indent="0">
              <a:buNone/>
            </a:pPr>
            <a:endParaRPr lang="en-IE" dirty="0"/>
          </a:p>
          <a:p>
            <a:pPr lvl="1"/>
            <a:endParaRPr lang="en-IE" sz="1800" dirty="0"/>
          </a:p>
          <a:p>
            <a:pPr lvl="1"/>
            <a:endParaRPr lang="en-IE" sz="1800" dirty="0"/>
          </a:p>
          <a:p>
            <a:r>
              <a:rPr lang="en-IE" dirty="0"/>
              <a:t>Plenty of arithmetic functions </a:t>
            </a:r>
            <a:r>
              <a:rPr lang="en-IE" sz="1100" dirty="0">
                <a:solidFill>
                  <a:schemeClr val="accent6"/>
                </a:solidFill>
              </a:rPr>
              <a:t>(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sqrt()</a:t>
            </a:r>
            <a:r>
              <a:rPr lang="en-IE" sz="1100" dirty="0">
                <a:solidFill>
                  <a:schemeClr val="accent6"/>
                </a:solidFill>
              </a:rPr>
              <a:t>,  </a:t>
            </a:r>
            <a:r>
              <a:rPr lang="en-IE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abs()</a:t>
            </a:r>
            <a:r>
              <a:rPr lang="en-IE" sz="1100" dirty="0">
                <a:solidFill>
                  <a:schemeClr val="accent6"/>
                </a:solidFill>
              </a:rPr>
              <a:t>, …)</a:t>
            </a:r>
            <a:endParaRPr lang="en-IE" sz="11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3" y="1840279"/>
            <a:ext cx="5616624" cy="105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3" r="40269"/>
          <a:stretch/>
        </p:blipFill>
        <p:spPr bwMode="auto">
          <a:xfrm>
            <a:off x="2273842" y="5604952"/>
            <a:ext cx="3957026" cy="62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056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2.1.5 Vectors’ arithmetic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3A61FA-B39A-4866-A6E9-9346CE22CE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4"/>
          <a:stretch/>
        </p:blipFill>
        <p:spPr>
          <a:xfrm>
            <a:off x="2020784" y="3876084"/>
            <a:ext cx="4360620" cy="7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15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3873"/>
          </a:xfrm>
        </p:spPr>
        <p:txBody>
          <a:bodyPr/>
          <a:lstStyle/>
          <a:p>
            <a:pPr algn="ctr"/>
            <a:r>
              <a:rPr lang="en-IE" dirty="0"/>
              <a:t>Exercises 2.1-1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3912" y="1991512"/>
            <a:ext cx="8630155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Create a vector containing the values 10, 5, 4.1 and 100 </a:t>
            </a:r>
            <a:r>
              <a:rPr lang="en-IE" sz="2000" dirty="0"/>
              <a:t>(</a:t>
            </a:r>
            <a:r>
              <a:rPr lang="en-IE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c(…)</a:t>
            </a:r>
            <a:r>
              <a:rPr lang="en-IE" sz="2000" dirty="0">
                <a:solidFill>
                  <a:schemeClr val="accent6"/>
                </a:solidFill>
              </a:rPr>
              <a:t>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Query its class and mode?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Add 2 to each element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/>
              <a:t>Compute log </a:t>
            </a:r>
            <a:r>
              <a:rPr lang="en-IE" sz="2400" b="1" dirty="0"/>
              <a:t>in base 10 </a:t>
            </a:r>
            <a:r>
              <a:rPr lang="en-IE" sz="2400" dirty="0"/>
              <a:t>(use the help if needed).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2400" dirty="0">
                <a:solidFill>
                  <a:schemeClr val="bg2">
                    <a:lumMod val="50000"/>
                  </a:schemeClr>
                </a:solidFill>
              </a:rPr>
              <a:t>Create a vector with today and yesterday dates </a:t>
            </a: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IE" sz="20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lang="en-IE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IE" sz="2000" dirty="0"/>
              <a:t>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5" y="769790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706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25563"/>
            <a:ext cx="8362955" cy="5137582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operators </a:t>
            </a:r>
            <a:r>
              <a:rPr lang="en-IE" sz="2400" dirty="0"/>
              <a:t>(guess what…   vectorised!)</a:t>
            </a:r>
          </a:p>
          <a:p>
            <a:pPr lvl="1">
              <a:lnSpc>
                <a:spcPct val="150000"/>
              </a:lnSpc>
            </a:pP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==</a:t>
            </a:r>
            <a:r>
              <a:rPr lang="en-IE" dirty="0"/>
              <a:t> (equal): any data type </a:t>
            </a:r>
            <a:r>
              <a:rPr lang="en-IE" sz="1800" dirty="0">
                <a:solidFill>
                  <a:schemeClr val="accent2"/>
                </a:solidFill>
              </a:rPr>
              <a:t>(beware of machine precision)</a:t>
            </a:r>
            <a:r>
              <a:rPr lang="en-IE" dirty="0">
                <a:solidFill>
                  <a:schemeClr val="accent2"/>
                </a:solidFill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!=</a:t>
            </a:r>
            <a:r>
              <a:rPr lang="en-IE" dirty="0"/>
              <a:t> (not equal): anything data type.</a:t>
            </a:r>
          </a:p>
          <a:p>
            <a:pPr lvl="1">
              <a:lnSpc>
                <a:spcPct val="150000"/>
              </a:lnSpc>
            </a:pP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&lt;</a:t>
            </a:r>
            <a:r>
              <a:rPr lang="en-IE" dirty="0"/>
              <a:t>, </a:t>
            </a: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&lt;=</a:t>
            </a:r>
            <a:r>
              <a:rPr lang="en-IE" dirty="0"/>
              <a:t>, </a:t>
            </a: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&gt;</a:t>
            </a:r>
            <a:r>
              <a:rPr lang="en-IE" dirty="0"/>
              <a:t>, </a:t>
            </a:r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&gt;=</a:t>
            </a:r>
            <a:r>
              <a:rPr lang="en-IE" b="1" dirty="0">
                <a:cs typeface="Courier New" panose="02070309020205020404" pitchFamily="49" charset="0"/>
              </a:rPr>
              <a:t> </a:t>
            </a:r>
            <a:r>
              <a:rPr lang="en-IE" dirty="0"/>
              <a:t>: numeric, date-time.</a:t>
            </a:r>
          </a:p>
          <a:p>
            <a:pPr lvl="1"/>
            <a:endParaRPr lang="en-IE" dirty="0"/>
          </a:p>
          <a:p>
            <a:r>
              <a:rPr lang="en-IE" b="1" dirty="0">
                <a:solidFill>
                  <a:schemeClr val="accent6"/>
                </a:solidFill>
                <a:cs typeface="Courier New" panose="02070309020205020404" pitchFamily="49" charset="0"/>
              </a:rPr>
              <a:t>which(…)</a:t>
            </a:r>
            <a:r>
              <a:rPr lang="en-IE" dirty="0"/>
              <a:t>: position of the TRUE elements.</a:t>
            </a:r>
          </a:p>
          <a:p>
            <a:pPr lvl="1"/>
            <a:endParaRPr lang="en-IE" dirty="0"/>
          </a:p>
          <a:p>
            <a:r>
              <a:rPr lang="en-IE" dirty="0"/>
              <a:t>other tests:</a:t>
            </a:r>
          </a:p>
          <a:p>
            <a:pPr lvl="1">
              <a:lnSpc>
                <a:spcPct val="160000"/>
              </a:lnSpc>
            </a:pP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is.na(…)</a:t>
            </a:r>
            <a:endParaRPr lang="en-IE" dirty="0">
              <a:solidFill>
                <a:schemeClr val="accent6"/>
              </a:solidFill>
            </a:endParaRPr>
          </a:p>
          <a:p>
            <a:pPr lvl="1">
              <a:lnSpc>
                <a:spcPct val="160000"/>
              </a:lnSpc>
            </a:pP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is.null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</a:t>
            </a:r>
          </a:p>
          <a:p>
            <a:pPr lvl="1">
              <a:lnSpc>
                <a:spcPct val="160000"/>
              </a:lnSpc>
            </a:pP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is.nan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</a:t>
            </a:r>
          </a:p>
          <a:p>
            <a:pPr lvl="1">
              <a:lnSpc>
                <a:spcPct val="160000"/>
              </a:lnSpc>
            </a:pP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is.finite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144000" cy="99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Basic tests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636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Code or program</a:t>
            </a: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23" y="1917450"/>
            <a:ext cx="8738754" cy="1573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/>
              <a:t>Series of commands </a:t>
            </a:r>
          </a:p>
          <a:p>
            <a:pPr marL="0" indent="0" algn="ctr">
              <a:buNone/>
            </a:pPr>
            <a:r>
              <a:rPr lang="en-IE" dirty="0"/>
              <a:t>you give to your computer</a:t>
            </a:r>
          </a:p>
          <a:p>
            <a:pPr marL="0" indent="0" algn="ctr">
              <a:buNone/>
            </a:pPr>
            <a:r>
              <a:rPr lang="en-IE" dirty="0"/>
              <a:t>to perform a task </a:t>
            </a:r>
            <a:r>
              <a:rPr lang="en-IE" sz="1400" dirty="0"/>
              <a:t>(simple or complicated)</a:t>
            </a:r>
          </a:p>
          <a:p>
            <a:pPr marL="0" indent="0" algn="ctr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0" y="4010608"/>
            <a:ext cx="1800744" cy="112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2623" y="4206804"/>
            <a:ext cx="8738754" cy="157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/>
              <a:t>Code is like giving a recipe or directions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MATTERS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0" y="1391829"/>
            <a:ext cx="8490956" cy="5314076"/>
          </a:xfrm>
        </p:spPr>
        <p:txBody>
          <a:bodyPr>
            <a:normAutofit/>
          </a:bodyPr>
          <a:lstStyle/>
          <a:p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all(…)</a:t>
            </a:r>
            <a:r>
              <a:rPr lang="en-IE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any(…)</a:t>
            </a:r>
            <a:r>
              <a:rPr lang="en-IE" sz="2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tests true ?</a:t>
            </a:r>
          </a:p>
          <a:p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sz="2200" dirty="0"/>
          </a:p>
          <a:p>
            <a:endParaRPr lang="en-IE" sz="2200" dirty="0"/>
          </a:p>
          <a:p>
            <a:r>
              <a:rPr lang="en-IE" sz="2400" dirty="0"/>
              <a:t>Sets comparison</a:t>
            </a:r>
          </a:p>
          <a:p>
            <a:pPr lvl="1"/>
            <a:r>
              <a:rPr lang="en-IE" sz="22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is.element</a:t>
            </a:r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(&lt;elements&gt;, &lt;set&gt;)</a:t>
            </a:r>
          </a:p>
          <a:p>
            <a:pPr lvl="1"/>
            <a:r>
              <a:rPr lang="en-IE" sz="2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&lt;elements&gt; %in% &lt;set&gt;</a:t>
            </a:r>
          </a:p>
          <a:p>
            <a:pPr lvl="1"/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sz="22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match(…)</a:t>
            </a:r>
            <a:r>
              <a:rPr lang="en-IE" sz="2200" dirty="0">
                <a:solidFill>
                  <a:schemeClr val="bg2">
                    <a:lumMod val="90000"/>
                  </a:schemeClr>
                </a:solidFill>
              </a:rPr>
              <a:t>: matches of first match in set of values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144000" cy="833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2.1.6 Tests on sets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16126B-DAA4-4D9E-84CE-B406E6B8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81" y="1885651"/>
            <a:ext cx="3710349" cy="7067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3093A9-896D-45D6-BBD0-8B3F776B0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80" y="4353301"/>
            <a:ext cx="3883834" cy="6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71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random vector “x” 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1800" dirty="0"/>
              <a:t>of length 10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arabicPeriod"/>
            </a:pPr>
            <a:r>
              <a:rPr lang="en-IE" sz="1800" dirty="0"/>
              <a:t>with values comprised between 0 and 10 (</a:t>
            </a:r>
            <a:r>
              <a:rPr lang="en-IE" sz="18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IE" sz="1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sz="1800" dirty="0"/>
              <a:t>).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Which elements of this vector are greater than 5?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IE" dirty="0"/>
              <a:t>Write and store the test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n-IE" dirty="0"/>
              <a:t>Use which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(x)^2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/>
              <a:t>equals </a:t>
            </a:r>
            <a:r>
              <a:rPr lang="en-IE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all cases.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Same for </a:t>
            </a:r>
            <a:r>
              <a:rPr lang="en-I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sqrt(x^2)</a:t>
            </a:r>
            <a:endParaRPr lang="en-IE" dirty="0">
              <a:solidFill>
                <a:schemeClr val="accent4"/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17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5210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IE" b="1" dirty="0"/>
              <a:t> </a:t>
            </a:r>
            <a:r>
              <a:rPr lang="en-IE" dirty="0"/>
              <a:t>(AND),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IE" dirty="0"/>
              <a:t> (OR), </a:t>
            </a:r>
            <a:r>
              <a:rPr lang="en-IE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IE" dirty="0"/>
              <a:t> (excl. OR)  and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IE" dirty="0"/>
              <a:t> (NOT)</a:t>
            </a:r>
          </a:p>
          <a:p>
            <a:pPr marL="0" indent="0">
              <a:buNone/>
            </a:pPr>
            <a:r>
              <a:rPr lang="en-IE" sz="1600" dirty="0"/>
              <a:t>(fully vectorised)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01" y="2463271"/>
            <a:ext cx="6441054" cy="360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1034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0863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760" y="2116110"/>
            <a:ext cx="8256165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||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,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 &amp;&amp; 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work only on first elements, m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ainly used for programming control-flow (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if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clauses in particular).</a:t>
            </a:r>
            <a:br>
              <a:rPr lang="en-IE" dirty="0">
                <a:solidFill>
                  <a:schemeClr val="bg2">
                    <a:lumMod val="75000"/>
                  </a:schemeClr>
                </a:solidFill>
              </a:rPr>
            </a:b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IE" b="1" dirty="0" err="1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isTRUE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()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returns 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TRUE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if the condition is true, 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cs typeface="Courier New" panose="02070309020205020404" pitchFamily="49" charset="0"/>
              </a:rPr>
              <a:t>FALSE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</a:rPr>
              <a:t> in all other cases</a:t>
            </a:r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… regardless of NA or any other indefinite value.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6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2.1.7 Logical operators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2.1-3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dirty="0"/>
              <a:t>Using the previous vector “x”: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Test if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(x)^2 </a:t>
            </a:r>
            <a:r>
              <a:rPr lang="en-IE" dirty="0"/>
              <a:t>equals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IE" dirty="0"/>
              <a:t> in </a:t>
            </a:r>
            <a:r>
              <a:rPr lang="en-IE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all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/>
              <a:t>cases (alternative method).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of x are greater than 8 </a:t>
            </a:r>
            <a:r>
              <a:rPr lang="en-IE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</a:t>
            </a:r>
            <a:r>
              <a:rPr lang="en-IE" b="1" dirty="0"/>
              <a:t> </a:t>
            </a:r>
            <a:r>
              <a:rPr lang="en-IE" dirty="0"/>
              <a:t>less than 4?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Which elements have values </a:t>
            </a:r>
            <a:r>
              <a:rPr lang="en-I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between</a:t>
            </a:r>
            <a:r>
              <a:rPr lang="en-IE" dirty="0"/>
              <a:t> 4 and 8 ?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Extract elements of the vector </a:t>
            </a: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setLet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c("A", "b", "Z", "g", "J") 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dirty="0"/>
              <a:t>which are small caps (reference: predefined vector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dirty="0"/>
              <a:t>).</a:t>
            </a:r>
            <a:endParaRPr lang="en-IE" strike="sngStrik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91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8397776" cy="5021984"/>
          </a:xfrm>
        </p:spPr>
        <p:txBody>
          <a:bodyPr/>
          <a:lstStyle/>
          <a:p>
            <a:pPr marL="0" indent="0">
              <a:buNone/>
            </a:pPr>
            <a:r>
              <a:rPr lang="en-IE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with several arguments/option</a:t>
            </a:r>
          </a:p>
          <a:p>
            <a:pPr lvl="1"/>
            <a:r>
              <a:rPr lang="en-IE" dirty="0"/>
              <a:t>“from= 10, to= 1, by= 1“ </a:t>
            </a:r>
          </a:p>
          <a:p>
            <a:pPr lvl="1"/>
            <a:r>
              <a:rPr lang="en-IE" dirty="0"/>
              <a:t>“</a:t>
            </a:r>
            <a:r>
              <a:rPr lang="en-IE" dirty="0" err="1"/>
              <a:t>length.out</a:t>
            </a:r>
            <a:r>
              <a:rPr lang="en-IE" dirty="0"/>
              <a:t>=“, length of sequence</a:t>
            </a:r>
          </a:p>
          <a:p>
            <a:pPr lvl="1"/>
            <a:r>
              <a:rPr lang="en-IE" dirty="0"/>
              <a:t>“</a:t>
            </a:r>
            <a:r>
              <a:rPr lang="en-IE" dirty="0" err="1"/>
              <a:t>along.with</a:t>
            </a:r>
            <a:r>
              <a:rPr lang="en-IE" dirty="0"/>
              <a:t>=“, same length as vector</a:t>
            </a:r>
          </a:p>
          <a:p>
            <a:pPr marL="0" indent="0">
              <a:buNone/>
            </a:pPr>
            <a:endParaRPr lang="en-IE" sz="20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E" sz="2000" dirty="0">
                <a:solidFill>
                  <a:schemeClr val="bg2">
                    <a:lumMod val="75000"/>
                  </a:schemeClr>
                </a:solidFill>
              </a:rPr>
              <a:t>Possible shortcuts of </a:t>
            </a:r>
            <a:r>
              <a:rPr lang="en-IE" sz="2000" dirty="0" err="1">
                <a:solidFill>
                  <a:schemeClr val="bg2">
                    <a:lumMod val="75000"/>
                  </a:schemeClr>
                </a:solidFill>
              </a:rPr>
              <a:t>seq</a:t>
            </a:r>
            <a:r>
              <a:rPr lang="en-IE" sz="2000" dirty="0">
                <a:solidFill>
                  <a:schemeClr val="bg2">
                    <a:lumMod val="75000"/>
                  </a:schemeClr>
                </a:solidFill>
              </a:rPr>
              <a:t> function</a:t>
            </a:r>
            <a:endParaRPr lang="en-IE" sz="2000" dirty="0">
              <a:solidFill>
                <a:schemeClr val="bg2">
                  <a:lumMod val="75000"/>
                </a:schemeClr>
              </a:solidFill>
              <a:highlight>
                <a:srgbClr val="C0C0C0"/>
              </a:highlight>
            </a:endParaRPr>
          </a:p>
          <a:p>
            <a:pPr lvl="2"/>
            <a:r>
              <a:rPr lang="en-IE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(&lt;length&gt;)</a:t>
            </a:r>
            <a:endParaRPr lang="en-IE" dirty="0">
              <a:solidFill>
                <a:schemeClr val="bg2">
                  <a:lumMod val="75000"/>
                </a:schemeClr>
              </a:solidFill>
            </a:endParaRPr>
          </a:p>
          <a:p>
            <a:pPr lvl="2"/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IE" b="1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seq_along</a:t>
            </a:r>
            <a:r>
              <a:rPr lang="en-IE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(&lt;vector&gt;)</a:t>
            </a:r>
          </a:p>
          <a:p>
            <a:pPr lvl="2"/>
            <a:endParaRPr lang="en-IE" b="1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IE" sz="20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IE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671" y="5627490"/>
            <a:ext cx="4913487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979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2.1.8 Sequences &amp;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2070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rep(…)</a:t>
            </a:r>
            <a:r>
              <a:rPr lang="en-IE" dirty="0"/>
              <a:t>: repetition of patterns, sequences,…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rev(…)</a:t>
            </a:r>
            <a:r>
              <a:rPr lang="en-IE" dirty="0">
                <a:solidFill>
                  <a:schemeClr val="accent6"/>
                </a:solidFill>
              </a:rPr>
              <a:t>: </a:t>
            </a:r>
            <a:r>
              <a:rPr lang="en-IE" dirty="0"/>
              <a:t>reverse a vector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Combining sequences</a:t>
            </a:r>
          </a:p>
          <a:p>
            <a:pPr lvl="1"/>
            <a:r>
              <a:rPr lang="en-IE" dirty="0">
                <a:solidFill>
                  <a:schemeClr val="accent6"/>
                </a:solidFill>
              </a:rPr>
              <a:t>c(…)</a:t>
            </a:r>
          </a:p>
          <a:p>
            <a:pPr lvl="1"/>
            <a:r>
              <a:rPr lang="en-IE" dirty="0">
                <a:solidFill>
                  <a:schemeClr val="accent6"/>
                </a:solidFill>
              </a:rPr>
              <a:t>union(…) </a:t>
            </a:r>
            <a:r>
              <a:rPr lang="en-IE" dirty="0"/>
              <a:t>/</a:t>
            </a:r>
            <a:r>
              <a:rPr lang="en-IE" dirty="0">
                <a:solidFill>
                  <a:srgbClr val="C00000"/>
                </a:solidFill>
              </a:rPr>
              <a:t> </a:t>
            </a:r>
            <a:r>
              <a:rPr lang="en-IE" dirty="0">
                <a:solidFill>
                  <a:schemeClr val="accent6"/>
                </a:solidFill>
              </a:rPr>
              <a:t>intersect(…) </a:t>
            </a:r>
            <a:r>
              <a:rPr lang="en-IE" dirty="0"/>
              <a:t>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83" y="3759693"/>
            <a:ext cx="4603452" cy="5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732" y="1944665"/>
            <a:ext cx="3456384" cy="9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9144000" cy="94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2.1.8 Sequences &amp; repetitions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5018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R complies with the math precedence rules </a:t>
            </a:r>
            <a:br>
              <a:rPr lang="en-IE" dirty="0"/>
            </a:br>
            <a:r>
              <a:rPr lang="en-IE" dirty="0">
                <a:solidFill>
                  <a:schemeClr val="accent6"/>
                </a:solidFill>
              </a:rPr>
              <a:t>(</a:t>
            </a:r>
            <a:r>
              <a:rPr lang="en-IE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/</a:t>
            </a:r>
            <a:r>
              <a:rPr lang="en-IE" sz="2400" dirty="0"/>
              <a:t> over </a:t>
            </a:r>
            <a:r>
              <a:rPr lang="en-IE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-</a:t>
            </a:r>
            <a:r>
              <a:rPr lang="en-IE" dirty="0"/>
              <a:t>,…)</a:t>
            </a:r>
          </a:p>
          <a:p>
            <a:endParaRPr lang="en-IE" dirty="0"/>
          </a:p>
          <a:p>
            <a:r>
              <a:rPr lang="en-IE" dirty="0"/>
              <a:t>Some tricky cases (</a:t>
            </a:r>
            <a:r>
              <a:rPr lang="en-IE" i="1" dirty="0"/>
              <a:t>e.g.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IE" dirty="0"/>
              <a:t> )</a:t>
            </a:r>
            <a:endParaRPr lang="en-IE" i="1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	Always use </a:t>
            </a:r>
            <a:r>
              <a:rPr lang="en-IE" dirty="0">
                <a:solidFill>
                  <a:schemeClr val="accent6"/>
                </a:solidFill>
              </a:rPr>
              <a:t>(…)</a:t>
            </a:r>
            <a:r>
              <a:rPr lang="en-IE" dirty="0"/>
              <a:t> when you have a doubt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88" y="3494613"/>
            <a:ext cx="5770984" cy="86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20" y="5584527"/>
            <a:ext cx="2381163" cy="66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44000" cy="1062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2.1.9 Operators’ precedence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755666B-4EAD-462C-86FF-1F7CE997E373}"/>
              </a:ext>
            </a:extLst>
          </p:cNvPr>
          <p:cNvSpPr/>
          <p:nvPr/>
        </p:nvSpPr>
        <p:spPr>
          <a:xfrm>
            <a:off x="750270" y="5112921"/>
            <a:ext cx="499949" cy="300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973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91274"/>
          </a:xfrm>
        </p:spPr>
        <p:txBody>
          <a:bodyPr/>
          <a:lstStyle/>
          <a:p>
            <a:pPr algn="ctr"/>
            <a:r>
              <a:rPr lang="en-IE" dirty="0"/>
              <a:t>Exercises 2.1-4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80098" y="1987466"/>
            <a:ext cx="8104040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sequence (</a:t>
            </a: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seq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()</a:t>
            </a:r>
            <a:r>
              <a:rPr lang="en-IE" dirty="0"/>
              <a:t>) from 2 to 11 by 3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sequence starting at 2, by 1 </a:t>
            </a:r>
          </a:p>
          <a:p>
            <a:pPr marL="914400" lvl="1" indent="-514350">
              <a:spcBef>
                <a:spcPts val="0"/>
              </a:spcBef>
            </a:pPr>
            <a:r>
              <a:rPr lang="en-IE" dirty="0"/>
              <a:t>with the length of the vector x (from exercises 2.2.7)</a:t>
            </a:r>
          </a:p>
          <a:p>
            <a:pPr marL="914400" lvl="1" indent="-514350">
              <a:spcBef>
                <a:spcPts val="0"/>
              </a:spcBef>
            </a:pPr>
            <a:r>
              <a:rPr lang="en-IE" dirty="0"/>
              <a:t>using </a:t>
            </a:r>
            <a:r>
              <a:rPr lang="en-IE" dirty="0" err="1">
                <a:solidFill>
                  <a:schemeClr val="accent6"/>
                </a:solidFill>
              </a:rPr>
              <a:t>seq</a:t>
            </a:r>
            <a:r>
              <a:rPr lang="en-IE" dirty="0">
                <a:solidFill>
                  <a:schemeClr val="accent6"/>
                </a:solidFill>
              </a:rPr>
              <a:t>() </a:t>
            </a:r>
            <a:r>
              <a:rPr lang="en-IE" dirty="0"/>
              <a:t>then “</a:t>
            </a:r>
            <a:r>
              <a:rPr lang="en-IE" dirty="0">
                <a:solidFill>
                  <a:schemeClr val="accent6"/>
                </a:solidFill>
              </a:rPr>
              <a:t>:</a:t>
            </a:r>
            <a:r>
              <a:rPr lang="en-IE" dirty="0"/>
              <a:t>”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the same sequence using </a:t>
            </a:r>
            <a:r>
              <a:rPr lang="en-IE" dirty="0" err="1">
                <a:solidFill>
                  <a:schemeClr val="accent6"/>
                </a:solidFill>
                <a:cs typeface="Courier New" panose="02070309020205020404" pitchFamily="49" charset="0"/>
              </a:rPr>
              <a:t>seq_along</a:t>
            </a:r>
            <a:r>
              <a:rPr lang="en-IE" dirty="0">
                <a:solidFill>
                  <a:schemeClr val="accent6"/>
                </a:solidFill>
                <a:cs typeface="Courier New" panose="02070309020205020404" pitchFamily="49" charset="0"/>
              </a:rPr>
              <a:t>()</a:t>
            </a:r>
            <a:endParaRPr lang="en-IE" dirty="0">
              <a:solidFill>
                <a:schemeClr val="accent6"/>
              </a:solidFill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Reverse x and store it in x2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IE" dirty="0"/>
              <a:t>Create a sequence from 100 to 0 by 5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9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57" y="150868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/>
              <a:t>One operator </a:t>
            </a:r>
            <a:r>
              <a:rPr lang="en-IE" sz="32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[…],</a:t>
            </a:r>
            <a:r>
              <a:rPr lang="en-IE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>
                <a:cs typeface="Courier New" panose="02070309020205020404" pitchFamily="49" charset="0"/>
              </a:rPr>
              <a:t>and se</a:t>
            </a:r>
            <a:r>
              <a:rPr lang="en-IE" sz="3200" dirty="0"/>
              <a:t>veral ways</a:t>
            </a:r>
            <a:endParaRPr lang="en-IE" sz="32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sz="2000" dirty="0"/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43" y="2164112"/>
            <a:ext cx="6365235" cy="49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38" y="4598297"/>
            <a:ext cx="5488600" cy="57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70" y="3313701"/>
            <a:ext cx="3152768" cy="57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18" y="5727083"/>
            <a:ext cx="3854431" cy="70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4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Accessing vector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Accolade ouvrante 1">
            <a:extLst>
              <a:ext uri="{FF2B5EF4-FFF2-40B4-BE49-F238E27FC236}">
                <a16:creationId xmlns:a16="http://schemas.microsoft.com/office/drawing/2014/main" id="{6DC90751-2D36-49EF-9738-2B8E84395023}"/>
              </a:ext>
            </a:extLst>
          </p:cNvPr>
          <p:cNvSpPr/>
          <p:nvPr/>
        </p:nvSpPr>
        <p:spPr>
          <a:xfrm>
            <a:off x="627557" y="2949547"/>
            <a:ext cx="368187" cy="3506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40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 fontScale="90000"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Similarities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460248"/>
            <a:ext cx="8738754" cy="44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All steps in excel translate as command lines</a:t>
            </a:r>
          </a:p>
          <a:p>
            <a:pPr marL="0" indent="0">
              <a:buNone/>
            </a:pPr>
            <a:endParaRPr lang="en-IE" sz="800" dirty="0"/>
          </a:p>
          <a:p>
            <a:pPr marL="0" indent="0">
              <a:buNone/>
            </a:pPr>
            <a:r>
              <a:rPr lang="en-IE" dirty="0"/>
              <a:t>Ex : calculate the mean per column from a file</a:t>
            </a:r>
          </a:p>
          <a:p>
            <a:endParaRPr lang="en-IE" dirty="0"/>
          </a:p>
          <a:p>
            <a:pPr lvl="2"/>
            <a:r>
              <a:rPr lang="en-IE" dirty="0"/>
              <a:t>Get ‘to’ file location </a:t>
            </a:r>
          </a:p>
          <a:p>
            <a:pPr lvl="2"/>
            <a:r>
              <a:rPr lang="en-IE" dirty="0"/>
              <a:t>Open file</a:t>
            </a:r>
          </a:p>
          <a:p>
            <a:pPr lvl="2"/>
            <a:r>
              <a:rPr lang="en-IE" dirty="0"/>
              <a:t>Compute the means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352" y="4598425"/>
            <a:ext cx="7103395" cy="1598189"/>
          </a:xfrm>
          <a:prstGeom prst="rect">
            <a:avLst/>
          </a:prstGeom>
        </p:spPr>
      </p:pic>
      <p:pic>
        <p:nvPicPr>
          <p:cNvPr id="7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4509253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0" y="3088878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7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i="1" dirty="0"/>
              <a:t>Everything but…</a:t>
            </a:r>
          </a:p>
          <a:p>
            <a:pPr marL="0" indent="0">
              <a:buNone/>
            </a:pPr>
            <a:r>
              <a:rPr lang="en-IE" i="1" dirty="0"/>
              <a:t>   </a:t>
            </a:r>
            <a:r>
              <a:rPr lang="en-IE" b="1" i="1" dirty="0">
                <a:solidFill>
                  <a:srgbClr val="FFC000"/>
                </a:solidFill>
              </a:rPr>
              <a:t>use negative position indices</a:t>
            </a: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E" sz="4400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IE" sz="2400" dirty="0"/>
              <a:t>=&gt; Elements 1 and 26 suppressed </a:t>
            </a:r>
            <a:r>
              <a:rPr lang="en-IE" sz="2400" i="1" dirty="0"/>
              <a:t>from the output</a:t>
            </a:r>
          </a:p>
          <a:p>
            <a:pPr marL="0" indent="0">
              <a:buNone/>
            </a:pPr>
            <a:endParaRPr lang="en-IE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030538"/>
            <a:ext cx="752110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5148263"/>
            <a:ext cx="8621696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117634" y="504190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8703798" y="5095081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906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2.1.10 Accessing vector subset</a:t>
            </a:r>
          </a:p>
        </p:txBody>
      </p:sp>
    </p:spTree>
    <p:extLst>
      <p:ext uri="{BB962C8B-B14F-4D97-AF65-F5344CB8AC3E}">
        <p14:creationId xmlns:p14="http://schemas.microsoft.com/office/powerpoint/2010/main" val="112650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829" y="1176196"/>
            <a:ext cx="7886700" cy="54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/>
              <a:t>Select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 assign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  <a:p>
            <a:pPr marL="0" indent="0">
              <a:buNone/>
            </a:pP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b="1" dirty="0"/>
          </a:p>
          <a:p>
            <a:pPr lvl="1">
              <a:spcBef>
                <a:spcPts val="1200"/>
              </a:spcBef>
            </a:pPr>
            <a:r>
              <a:rPr lang="en-IE" dirty="0"/>
              <a:t>position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logical (test)</a:t>
            </a:r>
            <a:br>
              <a:rPr lang="en-IE" dirty="0"/>
            </a:br>
            <a:endParaRPr lang="en-IE" dirty="0"/>
          </a:p>
          <a:p>
            <a:pPr lvl="1">
              <a:spcBef>
                <a:spcPts val="1200"/>
              </a:spcBef>
            </a:pPr>
            <a:r>
              <a:rPr lang="en-IE" dirty="0"/>
              <a:t>name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1" y="2085406"/>
            <a:ext cx="6745287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81" y="3198889"/>
            <a:ext cx="42689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52" y="4076397"/>
            <a:ext cx="63550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55" y="4921497"/>
            <a:ext cx="467868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08" y="5726029"/>
            <a:ext cx="6754813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783645" y="6026066"/>
            <a:ext cx="1057275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3946898" y="6026066"/>
            <a:ext cx="1237297" cy="3524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/>
          <p:cNvSpPr/>
          <p:nvPr/>
        </p:nvSpPr>
        <p:spPr>
          <a:xfrm>
            <a:off x="6848214" y="5768892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/>
          <p:cNvSpPr/>
          <p:nvPr/>
        </p:nvSpPr>
        <p:spPr>
          <a:xfrm>
            <a:off x="7355896" y="5768892"/>
            <a:ext cx="355282" cy="609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121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Calibri Light"/>
              </a:rPr>
              <a:t>2.1.11 modification of a subset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9DC2F200-67ED-4D2E-9B50-387DD8BA24D9}"/>
              </a:ext>
            </a:extLst>
          </p:cNvPr>
          <p:cNvSpPr/>
          <p:nvPr/>
        </p:nvSpPr>
        <p:spPr>
          <a:xfrm>
            <a:off x="4169316" y="2731805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3CFF76FC-584E-4D27-AAD6-9240CBCD87BD}"/>
              </a:ext>
            </a:extLst>
          </p:cNvPr>
          <p:cNvSpPr/>
          <p:nvPr/>
        </p:nvSpPr>
        <p:spPr>
          <a:xfrm>
            <a:off x="4175624" y="3629171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F138361F-6AA1-4785-A557-9C7477E31B9B}"/>
              </a:ext>
            </a:extLst>
          </p:cNvPr>
          <p:cNvSpPr/>
          <p:nvPr/>
        </p:nvSpPr>
        <p:spPr>
          <a:xfrm>
            <a:off x="4190594" y="4490017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60A6C004-9D13-46AF-8187-60798C85DA14}"/>
              </a:ext>
            </a:extLst>
          </p:cNvPr>
          <p:cNvSpPr/>
          <p:nvPr/>
        </p:nvSpPr>
        <p:spPr>
          <a:xfrm>
            <a:off x="4190594" y="5293984"/>
            <a:ext cx="220602" cy="323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7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11504"/>
          </a:xfrm>
        </p:spPr>
        <p:txBody>
          <a:bodyPr/>
          <a:lstStyle/>
          <a:p>
            <a:pPr algn="ctr"/>
            <a:r>
              <a:rPr lang="en-IE" dirty="0"/>
              <a:t>Exercises 2.1-5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645" y="1934866"/>
            <a:ext cx="9144000" cy="478449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Create a vector “seq5” as a sequence from 2 to 6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Name </a:t>
            </a:r>
            <a:r>
              <a:rPr lang="en-IE" sz="1600" dirty="0"/>
              <a:t>(</a:t>
            </a:r>
            <a:r>
              <a:rPr lang="en-IE" sz="1600" dirty="0">
                <a:solidFill>
                  <a:schemeClr val="accent6"/>
                </a:solidFill>
              </a:rPr>
              <a:t>names()&lt;-) </a:t>
            </a:r>
            <a:r>
              <a:rPr lang="en-IE" sz="2000" dirty="0"/>
              <a:t>the elements using 5 letters from the vector </a:t>
            </a:r>
            <a:r>
              <a:rPr lang="en-IE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r>
              <a:rPr lang="en-IE" sz="20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E" sz="1600" dirty="0"/>
              <a:t>	Decompose your steps : extract the letters, change names … </a:t>
            </a:r>
            <a:br>
              <a:rPr lang="en-IE" sz="1600" dirty="0"/>
            </a:br>
            <a:endParaRPr lang="en-IE" sz="16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Select the elements 2 and 4 using position then names.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Find out which elements are greater than 3? 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Extract the last element? (suppose you do not know </a:t>
            </a:r>
            <a:r>
              <a:rPr lang="en-IE" sz="2000" i="1" dirty="0"/>
              <a:t>a priori</a:t>
            </a:r>
            <a:r>
              <a:rPr lang="en-IE" sz="2000" dirty="0"/>
              <a:t> the length of seq5)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Run </a:t>
            </a:r>
            <a:r>
              <a:rPr lang="en-IE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 &lt;- </a:t>
            </a:r>
            <a:r>
              <a:rPr lang="en-IE" sz="2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IE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50, mean = 30, </a:t>
            </a:r>
            <a:r>
              <a:rPr lang="en-IE" sz="20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sz="20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1600" dirty="0"/>
              <a:t>Which “individuals” have a size of at least 33?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1600" dirty="0"/>
              <a:t>How many are they?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E" sz="1600" dirty="0"/>
              <a:t>Replace these value by NA.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108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4629" y="115881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2.2 </a:t>
            </a:r>
            <a:r>
              <a:rPr lang="en-IE" b="1" dirty="0"/>
              <a:t>Further data types</a:t>
            </a:r>
            <a:endParaRPr lang="en-IE" dirty="0"/>
          </a:p>
        </p:txBody>
      </p:sp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92" y="2720134"/>
            <a:ext cx="3758476" cy="1562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 descr="C:\Users\yreecht\Pictures\Rcourse\us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32" y="3894894"/>
            <a:ext cx="3692292" cy="23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14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71096" y="1230752"/>
          <a:ext cx="8174131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0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r>
                        <a:rPr lang="en-IE" dirty="0"/>
                        <a:t>#</a:t>
                      </a:r>
                      <a:r>
                        <a:rPr lang="en-IE" baseline="0" dirty="0"/>
                        <a:t> d</a:t>
                      </a:r>
                      <a:r>
                        <a:rPr lang="en-IE" dirty="0"/>
                        <a:t>imensions</a:t>
                      </a:r>
                    </a:p>
                  </a:txBody>
                  <a:tcPr anchor="b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dirty="0"/>
                        <a:t>                         </a:t>
                      </a:r>
                      <a:r>
                        <a:rPr lang="en-IE" baseline="0" dirty="0"/>
                        <a:t>  </a:t>
                      </a:r>
                      <a:r>
                        <a:rPr lang="en-IE" dirty="0"/>
                        <a:t>Type of data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E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Heterogeneous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vector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List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>
                    <a:lnT w="571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matrix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 (tables)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array</a:t>
                      </a:r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2349940"/>
            <a:ext cx="1300163" cy="42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3794934"/>
            <a:ext cx="1286828" cy="1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34" y="5255087"/>
            <a:ext cx="1546860" cy="128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4" y="2349940"/>
            <a:ext cx="3627120" cy="94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33" y="3794934"/>
            <a:ext cx="1300163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RStudi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2.2.1 Data types summary</a:t>
            </a:r>
          </a:p>
        </p:txBody>
      </p:sp>
    </p:spTree>
    <p:extLst>
      <p:ext uri="{BB962C8B-B14F-4D97-AF65-F5344CB8AC3E}">
        <p14:creationId xmlns:p14="http://schemas.microsoft.com/office/powerpoint/2010/main" val="4051432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39593"/>
            <a:ext cx="7886700" cy="4351338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Matrix</a:t>
            </a:r>
          </a:p>
          <a:p>
            <a:pPr lvl="1"/>
            <a:r>
              <a:rPr lang="en-IE" b="1" dirty="0">
                <a:solidFill>
                  <a:srgbClr val="C00000"/>
                </a:solidFill>
              </a:rPr>
              <a:t>2 dimensions</a:t>
            </a:r>
          </a:p>
          <a:p>
            <a:pPr lvl="1"/>
            <a:r>
              <a:rPr lang="en-IE" dirty="0"/>
              <a:t>any type seen for a vector </a:t>
            </a:r>
          </a:p>
          <a:p>
            <a:pPr lvl="1"/>
            <a:r>
              <a:rPr lang="en-IE" dirty="0"/>
              <a:t>dimensions can be named</a:t>
            </a:r>
          </a:p>
          <a:p>
            <a:pPr lvl="1"/>
            <a:r>
              <a:rPr lang="en-IE" dirty="0"/>
              <a:t>matrix algebra fully supported in R. </a:t>
            </a:r>
          </a:p>
          <a:p>
            <a:pPr lvl="1"/>
            <a:r>
              <a:rPr lang="en-IE" dirty="0"/>
              <a:t>created by  </a:t>
            </a:r>
            <a:r>
              <a:rPr lang="en-I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matrix(…)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br>
              <a:rPr lang="en-IE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IE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I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IE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IE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57200" lvl="1" indent="0">
              <a:buNone/>
            </a:pPr>
            <a:endParaRPr lang="en-IE" b="1" dirty="0">
              <a:solidFill>
                <a:srgbClr val="C00000"/>
              </a:solidFill>
            </a:endParaRPr>
          </a:p>
          <a:p>
            <a:r>
              <a:rPr lang="en-IE" b="1" dirty="0">
                <a:solidFill>
                  <a:srgbClr val="C00000"/>
                </a:solidFill>
              </a:rPr>
              <a:t>array</a:t>
            </a:r>
            <a:r>
              <a:rPr lang="en-IE" dirty="0"/>
              <a:t>: </a:t>
            </a:r>
            <a:r>
              <a:rPr lang="en-IE" sz="2400" dirty="0"/>
              <a:t>~ same as matrix but </a:t>
            </a:r>
            <a:r>
              <a:rPr lang="en-IE" sz="2400" b="1" dirty="0"/>
              <a:t>not</a:t>
            </a:r>
            <a:r>
              <a:rPr lang="en-IE" sz="2400" dirty="0"/>
              <a:t> limited in dimensions.</a:t>
            </a:r>
            <a:endParaRPr lang="en-IE" sz="2400" dirty="0">
              <a:solidFill>
                <a:srgbClr val="C00000"/>
              </a:solidFill>
            </a:endParaRP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07" y="5166033"/>
            <a:ext cx="2685193" cy="162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3246035-89FB-4557-8D3B-8E3610637B71}"/>
              </a:ext>
            </a:extLst>
          </p:cNvPr>
          <p:cNvGrpSpPr/>
          <p:nvPr/>
        </p:nvGrpSpPr>
        <p:grpSpPr>
          <a:xfrm>
            <a:off x="5810217" y="2442868"/>
            <a:ext cx="2563762" cy="1746764"/>
            <a:chOff x="5757619" y="2058498"/>
            <a:chExt cx="2563762" cy="1746764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619" y="2058498"/>
              <a:ext cx="1452732" cy="1174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ight Brace 7"/>
            <p:cNvSpPr/>
            <p:nvPr/>
          </p:nvSpPr>
          <p:spPr>
            <a:xfrm>
              <a:off x="7236792" y="2058499"/>
              <a:ext cx="152308" cy="1100337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6377127" y="2645465"/>
              <a:ext cx="152306" cy="1317436"/>
            </a:xfrm>
            <a:prstGeom prst="rightBrac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43680" y="343593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>
                  <a:solidFill>
                    <a:srgbClr val="C00000"/>
                  </a:solidFill>
                </a:rPr>
                <a:t>Columns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64" y="2424001"/>
              <a:ext cx="812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solidFill>
                    <a:srgbClr val="C00000"/>
                  </a:solidFill>
                </a:rPr>
                <a:t>Rows</a:t>
              </a: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0" y="1"/>
            <a:ext cx="9144000" cy="100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Homogenous types</a:t>
            </a:r>
          </a:p>
        </p:txBody>
      </p:sp>
    </p:spTree>
    <p:extLst>
      <p:ext uri="{BB962C8B-B14F-4D97-AF65-F5344CB8AC3E}">
        <p14:creationId xmlns:p14="http://schemas.microsoft.com/office/powerpoint/2010/main" val="1618633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1507"/>
            <a:ext cx="7886700" cy="5624938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C00000"/>
                </a:solidFill>
              </a:rPr>
              <a:t>list</a:t>
            </a:r>
            <a:r>
              <a:rPr lang="en-IE" dirty="0"/>
              <a:t>: catchall structure. </a:t>
            </a:r>
          </a:p>
          <a:p>
            <a:pPr lvl="2"/>
            <a:r>
              <a:rPr lang="en-IE" dirty="0"/>
              <a:t>Each element can be of any class or NULL.</a:t>
            </a:r>
          </a:p>
          <a:p>
            <a:pPr lvl="2"/>
            <a:r>
              <a:rPr lang="en-IE" dirty="0"/>
              <a:t>The elements can be named.</a:t>
            </a:r>
          </a:p>
          <a:p>
            <a:pPr lvl="2"/>
            <a:endParaRPr lang="en-IE" dirty="0"/>
          </a:p>
          <a:p>
            <a:r>
              <a:rPr lang="en-IE" b="1" dirty="0" err="1">
                <a:solidFill>
                  <a:srgbClr val="C00000"/>
                </a:solidFill>
              </a:rPr>
              <a:t>data.frame</a:t>
            </a:r>
            <a:r>
              <a:rPr lang="en-IE" dirty="0"/>
              <a:t>: table with different types of data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2"/>
            <a:r>
              <a:rPr lang="en-IE" dirty="0"/>
              <a:t>a particular kind of list (all elements have the same length)</a:t>
            </a:r>
            <a:br>
              <a:rPr lang="en-IE" dirty="0"/>
            </a:br>
            <a:r>
              <a:rPr lang="en-IE" dirty="0"/>
              <a:t>1 column ≈ 1 vector.</a:t>
            </a:r>
          </a:p>
          <a:p>
            <a:pPr lvl="2"/>
            <a:r>
              <a:rPr lang="en-IE" dirty="0"/>
              <a:t>two dimensions (rows x cols).</a:t>
            </a:r>
          </a:p>
          <a:p>
            <a:pPr lvl="2"/>
            <a:r>
              <a:rPr lang="en-IE" dirty="0"/>
              <a:t>extensively used for ecological data.</a:t>
            </a:r>
          </a:p>
          <a:p>
            <a:pPr lvl="2"/>
            <a:r>
              <a:rPr lang="en-IE" dirty="0">
                <a:solidFill>
                  <a:srgbClr val="C00000"/>
                </a:solidFill>
              </a:rPr>
              <a:t>!!! characters systematically converted in factors by default!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3261118"/>
            <a:ext cx="7329661" cy="126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24" y="1597446"/>
            <a:ext cx="2452266" cy="64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81" y="2480907"/>
            <a:ext cx="942740" cy="74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Brace 8"/>
          <p:cNvSpPr/>
          <p:nvPr/>
        </p:nvSpPr>
        <p:spPr>
          <a:xfrm>
            <a:off x="8406224" y="2480907"/>
            <a:ext cx="139885" cy="64851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ight Brace 9"/>
          <p:cNvSpPr/>
          <p:nvPr/>
        </p:nvSpPr>
        <p:spPr>
          <a:xfrm rot="5400000">
            <a:off x="7846182" y="2827803"/>
            <a:ext cx="112432" cy="902834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/>
          <p:cNvSpPr txBox="1"/>
          <p:nvPr/>
        </p:nvSpPr>
        <p:spPr>
          <a:xfrm>
            <a:off x="7292798" y="337881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>
                <a:solidFill>
                  <a:srgbClr val="C00000"/>
                </a:solidFill>
              </a:rPr>
              <a:t>Columns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02669" y="2670919"/>
            <a:ext cx="812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>
                <a:solidFill>
                  <a:srgbClr val="C00000"/>
                </a:solidFill>
              </a:rPr>
              <a:t>Rows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94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Heterogenous types </a:t>
            </a:r>
            <a:r>
              <a:rPr kumimoji="0" lang="en-IE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86837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2.2.2 Matrices’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023052"/>
            <a:ext cx="7886700" cy="4351338"/>
          </a:xfrm>
        </p:spPr>
        <p:txBody>
          <a:bodyPr/>
          <a:lstStyle/>
          <a:p>
            <a:r>
              <a:rPr lang="en-IE" dirty="0"/>
              <a:t>R is well suited for matrix computations.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Several dedicated operators and functions … </a:t>
            </a:r>
            <a:r>
              <a:rPr lang="en-IE" b="1" dirty="0"/>
              <a:t>see examples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9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323528" y="1727920"/>
          <a:ext cx="85074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6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 dimension (vector, list,…)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2 dimensions (matrix, </a:t>
                      </a:r>
                      <a:r>
                        <a:rPr lang="en-IE" dirty="0" err="1"/>
                        <a:t>data.frame</a:t>
                      </a:r>
                      <a:r>
                        <a:rPr lang="en-IE" dirty="0"/>
                        <a:t>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Number</a:t>
                      </a:r>
                      <a:r>
                        <a:rPr lang="en-IE" baseline="0" dirty="0"/>
                        <a:t> of elements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dim(x)</a:t>
                      </a:r>
                      <a:r>
                        <a:rPr lang="en-IE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nrow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ncol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Names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names(x)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dimnames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  <a:r>
                        <a:rPr lang="en-IE" b="1" baseline="30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IE" sz="1600" b="0" dirty="0">
                          <a:latin typeface="+mn-lt"/>
                          <a:cs typeface="Courier New" panose="02070309020205020404" pitchFamily="49" charset="0"/>
                        </a:rPr>
                        <a:t>(both dim at the same time)</a:t>
                      </a:r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colnames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row.names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Levels (factors)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levels(x)</a:t>
                      </a:r>
                    </a:p>
                    <a:p>
                      <a:r>
                        <a:rPr lang="en-IE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nlevels</a:t>
                      </a:r>
                      <a:r>
                        <a:rPr lang="en-IE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7927" y="491374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Can be also used with &gt;2 dimensions.</a:t>
            </a:r>
            <a:endParaRPr lang="en-IE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2.2.3 Accessing some attributes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5196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2.2-1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Creating a data frame (heterogeneous data table)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variable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based on the table in .\2.data\1.people\</a:t>
            </a:r>
            <a:br>
              <a:rPr lang="en-IE" dirty="0"/>
            </a:br>
            <a:r>
              <a:rPr lang="en-IE" dirty="0"/>
              <a:t>Use the function:</a:t>
            </a:r>
            <a:br>
              <a:rPr lang="en-IE" dirty="0"/>
            </a:br>
            <a:br>
              <a:rPr lang="en-IE" dirty="0"/>
            </a:b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 = c("Guillaume", ...),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surname = ...,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...)</a:t>
            </a:r>
            <a:b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Print it on the console.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number of columns.</a:t>
            </a:r>
            <a:endParaRPr lang="en-IE" i="1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…and the number of rows.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are the column names?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Task to perform</a:t>
            </a:r>
          </a:p>
          <a:p>
            <a:pPr marL="0" indent="0">
              <a:buNone/>
            </a:pPr>
            <a:r>
              <a:rPr lang="en-IE" dirty="0"/>
              <a:t>	100 files 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results in new file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Get ‘to’ files location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Open file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Compute mean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Include in new file</a:t>
            </a:r>
          </a:p>
          <a:p>
            <a:pPr lvl="1"/>
            <a:endParaRPr lang="en-IE" dirty="0"/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Write code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Run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8" y="5375581"/>
            <a:ext cx="599711" cy="4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avs.vsb.cz/prislusenstvi/xls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7" y="3860319"/>
            <a:ext cx="519934" cy="5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ultiply 3"/>
          <p:cNvSpPr/>
          <p:nvPr/>
        </p:nvSpPr>
        <p:spPr>
          <a:xfrm>
            <a:off x="4279189" y="4283647"/>
            <a:ext cx="519934" cy="51993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4705014" y="4177232"/>
            <a:ext cx="1396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/>
              <a:t>100</a:t>
            </a: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AA833E76-8402-4FC1-9083-8D6A69ABB40D}"/>
              </a:ext>
            </a:extLst>
          </p:cNvPr>
          <p:cNvSpPr/>
          <p:nvPr/>
        </p:nvSpPr>
        <p:spPr>
          <a:xfrm>
            <a:off x="3852909" y="3955400"/>
            <a:ext cx="266330" cy="11936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202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3. Data manipulations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496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3.1 Indexing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pPr algn="ctr"/>
            <a:r>
              <a:rPr lang="en-IE" dirty="0"/>
              <a:t>Access and modification of particular elements in matrices, </a:t>
            </a:r>
            <a:r>
              <a:rPr lang="en-IE" dirty="0" err="1"/>
              <a:t>data.frames</a:t>
            </a:r>
            <a:r>
              <a:rPr lang="en-IE" dirty="0"/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466852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i="1" dirty="0"/>
              <a:t>How to access/extract a subset of a variable?</a:t>
            </a:r>
          </a:p>
          <a:p>
            <a:pPr marL="0" indent="0">
              <a:buNone/>
            </a:pPr>
            <a:endParaRPr lang="en-IE" i="1" dirty="0"/>
          </a:p>
          <a:p>
            <a:pPr marL="0" indent="0">
              <a:buNone/>
            </a:pPr>
            <a:endParaRPr lang="en-IE" sz="1800" i="1" dirty="0"/>
          </a:p>
          <a:p>
            <a:r>
              <a:rPr lang="en-IE" dirty="0"/>
              <a:t>several ways, operator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endParaRPr lang="en-IE" dirty="0"/>
          </a:p>
          <a:p>
            <a:pPr lvl="1"/>
            <a:r>
              <a:rPr lang="en-IE" dirty="0"/>
              <a:t>position</a:t>
            </a:r>
          </a:p>
          <a:p>
            <a:pPr lvl="1">
              <a:lnSpc>
                <a:spcPct val="200000"/>
              </a:lnSpc>
            </a:pPr>
            <a:endParaRPr lang="en-IE" dirty="0"/>
          </a:p>
          <a:p>
            <a:pPr lvl="1"/>
            <a:r>
              <a:rPr lang="en-IE" dirty="0"/>
              <a:t>logical indexation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IE" dirty="0"/>
          </a:p>
          <a:p>
            <a:pPr lvl="1"/>
            <a:r>
              <a:rPr lang="en-IE" dirty="0"/>
              <a:t>by name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1" y="2024308"/>
            <a:ext cx="8226923" cy="63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4762785"/>
            <a:ext cx="6159385" cy="724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00" y="3582015"/>
            <a:ext cx="3398219" cy="69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4" y="5838614"/>
            <a:ext cx="435648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3.1 Indexing vector data – Reminder 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6172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428999"/>
            <a:ext cx="1202848" cy="151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61" y="3428999"/>
            <a:ext cx="3657126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2" y="5446058"/>
            <a:ext cx="3838288" cy="755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2012473" y="4025153"/>
            <a:ext cx="886488" cy="168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74591" y="4922662"/>
            <a:ext cx="0" cy="5233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593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654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Creating a data frame (heterogeneous data table)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With the table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Extract the third column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Extract the fourth row</a:t>
            </a:r>
            <a:br>
              <a:rPr lang="en-IE" dirty="0"/>
            </a:br>
            <a:br>
              <a:rPr lang="en-IE" dirty="0"/>
            </a:br>
            <a:endParaRPr lang="en-IE" dirty="0"/>
          </a:p>
          <a:p>
            <a:pPr marL="1371600" lvl="2" indent="-457200">
              <a:buFont typeface="+mj-lt"/>
              <a:buAutoNum type="arabicPeriod"/>
            </a:pPr>
            <a:r>
              <a:rPr lang="en-IE" dirty="0"/>
              <a:t>How to extract the age of the second row?</a:t>
            </a:r>
            <a:br>
              <a:rPr lang="en-IE" dirty="0"/>
            </a:b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1572203"/>
          </a:xfrm>
        </p:spPr>
        <p:txBody>
          <a:bodyPr/>
          <a:lstStyle/>
          <a:p>
            <a:r>
              <a:rPr lang="en-IE" dirty="0"/>
              <a:t>operators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>
                <a:cs typeface="Courier New" panose="02070309020205020404" pitchFamily="49" charset="0"/>
              </a:rPr>
              <a:t>as well</a:t>
            </a:r>
          </a:p>
          <a:p>
            <a:r>
              <a:rPr lang="en-IE" dirty="0"/>
              <a:t>dimensions separated by “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IE" dirty="0"/>
              <a:t>”</a:t>
            </a:r>
          </a:p>
          <a:p>
            <a:r>
              <a:rPr lang="en-IE" dirty="0"/>
              <a:t>order: rows, columns,…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36206"/>
            <a:ext cx="1368152" cy="151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7"/>
          <p:cNvGrpSpPr/>
          <p:nvPr/>
        </p:nvGrpSpPr>
        <p:grpSpPr>
          <a:xfrm>
            <a:off x="611560" y="3336206"/>
            <a:ext cx="4217735" cy="1454201"/>
            <a:chOff x="611560" y="3336206"/>
            <a:chExt cx="4217735" cy="1454201"/>
          </a:xfrm>
        </p:grpSpPr>
        <p:sp>
          <p:nvSpPr>
            <p:cNvPr id="76" name="Rectangle 75"/>
            <p:cNvSpPr/>
            <p:nvPr/>
          </p:nvSpPr>
          <p:spPr>
            <a:xfrm>
              <a:off x="611560" y="4286351"/>
              <a:ext cx="1224136" cy="504056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3361" y="3566270"/>
              <a:ext cx="702335" cy="1224137"/>
            </a:xfrm>
            <a:prstGeom prst="rect">
              <a:avLst/>
            </a:prstGeom>
            <a:noFill/>
            <a:ln w="3175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grpSp>
          <p:nvGrpSpPr>
            <p:cNvPr id="6" name="Group 4"/>
            <p:cNvGrpSpPr/>
            <p:nvPr/>
          </p:nvGrpSpPr>
          <p:grpSpPr>
            <a:xfrm>
              <a:off x="1133360" y="3336206"/>
              <a:ext cx="3695935" cy="1454201"/>
              <a:chOff x="1133360" y="3336206"/>
              <a:chExt cx="3695935" cy="1454201"/>
            </a:xfrm>
          </p:grpSpPr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30" y="3336206"/>
                <a:ext cx="1800465" cy="893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Rectangle 77"/>
              <p:cNvSpPr/>
              <p:nvPr/>
            </p:nvSpPr>
            <p:spPr>
              <a:xfrm>
                <a:off x="1133360" y="4286351"/>
                <a:ext cx="702335" cy="50405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79" name="Straight Arrow Connector 78"/>
              <p:cNvCxnSpPr>
                <a:stCxn id="78" idx="3"/>
              </p:cNvCxnSpPr>
              <p:nvPr/>
            </p:nvCxnSpPr>
            <p:spPr>
              <a:xfrm flipV="1">
                <a:off x="1835695" y="4092713"/>
                <a:ext cx="1193135" cy="44566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827584" y="3566269"/>
            <a:ext cx="7416824" cy="1512169"/>
            <a:chOff x="827584" y="3566269"/>
            <a:chExt cx="7416824" cy="1512169"/>
          </a:xfrm>
        </p:grpSpPr>
        <p:pic>
          <p:nvPicPr>
            <p:cNvPr id="74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367" y="3696185"/>
              <a:ext cx="2567041" cy="1382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9"/>
            <p:cNvGrpSpPr/>
            <p:nvPr/>
          </p:nvGrpSpPr>
          <p:grpSpPr>
            <a:xfrm>
              <a:off x="827584" y="3566269"/>
              <a:ext cx="4849783" cy="1213166"/>
              <a:chOff x="827584" y="3212975"/>
              <a:chExt cx="4849783" cy="1213166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403649" y="3212976"/>
                <a:ext cx="360040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2" name="Straight Arrow Connector 81"/>
              <p:cNvCxnSpPr>
                <a:endCxn id="74" idx="1"/>
              </p:cNvCxnSpPr>
              <p:nvPr/>
            </p:nvCxnSpPr>
            <p:spPr>
              <a:xfrm flipV="1">
                <a:off x="1763689" y="4034018"/>
                <a:ext cx="3913678" cy="39212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827584" y="3212975"/>
                <a:ext cx="313385" cy="1213165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grpSp>
        <p:nvGrpSpPr>
          <p:cNvPr id="9" name="Group 5"/>
          <p:cNvGrpSpPr/>
          <p:nvPr/>
        </p:nvGrpSpPr>
        <p:grpSpPr>
          <a:xfrm>
            <a:off x="611561" y="3824648"/>
            <a:ext cx="6636723" cy="2765958"/>
            <a:chOff x="611561" y="3824648"/>
            <a:chExt cx="6636723" cy="276595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830" y="5654502"/>
              <a:ext cx="4219454" cy="936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83"/>
            <p:cNvGrpSpPr/>
            <p:nvPr/>
          </p:nvGrpSpPr>
          <p:grpSpPr>
            <a:xfrm>
              <a:off x="611561" y="3824648"/>
              <a:ext cx="2417269" cy="1836204"/>
              <a:chOff x="611561" y="3465004"/>
              <a:chExt cx="2417269" cy="1836204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11561" y="3933057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cxnSp>
            <p:nvCxnSpPr>
              <p:cNvPr id="86" name="Straight Arrow Connector 85"/>
              <p:cNvCxnSpPr>
                <a:stCxn id="85" idx="3"/>
              </p:cNvCxnSpPr>
              <p:nvPr/>
            </p:nvCxnSpPr>
            <p:spPr>
              <a:xfrm>
                <a:off x="1835695" y="4059071"/>
                <a:ext cx="1193135" cy="124213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/>
              <p:cNvSpPr/>
              <p:nvPr/>
            </p:nvSpPr>
            <p:spPr>
              <a:xfrm>
                <a:off x="611562" y="3465004"/>
                <a:ext cx="1224134" cy="252028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3.2.1 Indexing data with several dimensions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5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Different methods can be combined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R usually tries to simplify by default: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marL="914400" lvl="2" indent="0">
              <a:buNone/>
            </a:pPr>
            <a:r>
              <a:rPr lang="en-IE" b="1" dirty="0"/>
              <a:t>Problem:</a:t>
            </a:r>
            <a:r>
              <a:rPr lang="en-IE" dirty="0"/>
              <a:t> when programming you not necessarily know </a:t>
            </a:r>
            <a:r>
              <a:rPr lang="en-IE" i="1" dirty="0"/>
              <a:t>a priori</a:t>
            </a:r>
            <a:r>
              <a:rPr lang="en-IE" dirty="0"/>
              <a:t> the # row or col selected </a:t>
            </a:r>
            <a:r>
              <a:rPr lang="en-IE" b="1" dirty="0"/>
              <a:t>and</a:t>
            </a:r>
            <a:r>
              <a:rPr lang="en-IE" dirty="0"/>
              <a:t> the behaviour changes if only one. </a:t>
            </a:r>
            <a:r>
              <a:rPr lang="en-IE" dirty="0">
                <a:solidFill>
                  <a:srgbClr val="C00000"/>
                </a:solidFill>
              </a:rPr>
              <a:t>=&gt; option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= FALSE</a:t>
            </a:r>
            <a:r>
              <a:rPr lang="en-IE" dirty="0"/>
              <a:t>.</a:t>
            </a:r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69" y="2185635"/>
            <a:ext cx="436848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69" y="3741521"/>
            <a:ext cx="3096345" cy="6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475939"/>
            <a:ext cx="5472609" cy="7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3.2.1 Indexing data, matrices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6482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Extracting one element</a:t>
            </a:r>
          </a:p>
          <a:p>
            <a:pPr lvl="1"/>
            <a:r>
              <a:rPr lang="en-IE" dirty="0"/>
              <a:t>with the position</a:t>
            </a:r>
            <a:r>
              <a:rPr lang="en-IE" sz="3000" dirty="0"/>
              <a:t>: 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[[&lt;</a:t>
            </a:r>
            <a:r>
              <a:rPr lang="en-IE" sz="3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&gt;]] </a:t>
            </a:r>
          </a:p>
          <a:p>
            <a:pPr lvl="2"/>
            <a:endParaRPr lang="en-IE" sz="2800" dirty="0"/>
          </a:p>
          <a:p>
            <a:pPr lvl="1"/>
            <a:r>
              <a:rPr lang="en-IE" dirty="0"/>
              <a:t>with its name: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[["&lt;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&gt;"]] </a:t>
            </a:r>
            <a:r>
              <a:rPr lang="en-IE" dirty="0"/>
              <a:t>or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$&lt;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element_name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IE" b="1" dirty="0"/>
              <a:t>  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range of element (!!! returns a list):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  <a:r>
              <a:rPr lang="en-IE" dirty="0"/>
              <a:t> 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Works just as for a vector: by position, name, logical indexation.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3.2.2 Indexing data, lists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 rot="19510450">
            <a:off x="1243994" y="2921068"/>
            <a:ext cx="6003483" cy="923330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  for  now!</a:t>
            </a:r>
          </a:p>
        </p:txBody>
      </p:sp>
    </p:spTree>
    <p:extLst>
      <p:ext uri="{BB962C8B-B14F-4D97-AF65-F5344CB8AC3E}">
        <p14:creationId xmlns:p14="http://schemas.microsoft.com/office/powerpoint/2010/main" val="348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>
            <a:normAutofit/>
          </a:bodyPr>
          <a:lstStyle/>
          <a:p>
            <a:r>
              <a:rPr lang="en-IE" sz="2400" dirty="0" err="1"/>
              <a:t>data.frames</a:t>
            </a:r>
            <a:r>
              <a:rPr lang="en-IE" sz="2400" dirty="0"/>
              <a:t>: lists in which every element is a column…</a:t>
            </a:r>
            <a:br>
              <a:rPr lang="en-IE" sz="2400" dirty="0"/>
            </a:br>
            <a:r>
              <a:rPr lang="en-IE" sz="2400" dirty="0"/>
              <a:t>                        + 2 (possibly named) dimensions</a:t>
            </a:r>
            <a:br>
              <a:rPr lang="en-IE" dirty="0"/>
            </a:br>
            <a:br>
              <a:rPr lang="en-IE" dirty="0"/>
            </a:br>
            <a:br>
              <a:rPr lang="en-IE" dirty="0"/>
            </a:br>
            <a:endParaRPr lang="en-IE" dirty="0"/>
          </a:p>
          <a:p>
            <a:r>
              <a:rPr lang="en-IE" sz="2400" dirty="0"/>
              <a:t>2 things to remember</a:t>
            </a:r>
          </a:p>
          <a:p>
            <a:pPr marL="457200" lvl="1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column = vector</a:t>
            </a:r>
            <a:r>
              <a:rPr lang="en-IE" b="1" dirty="0"/>
              <a:t>		       </a:t>
            </a:r>
            <a:br>
              <a:rPr lang="en-IE" b="1" dirty="0"/>
            </a:br>
            <a:br>
              <a:rPr lang="en-IE" b="1" dirty="0"/>
            </a:br>
            <a:r>
              <a:rPr lang="en-IE" sz="3200" b="1" dirty="0"/>
              <a:t> </a:t>
            </a:r>
            <a:br>
              <a:rPr lang="en-IE" b="1" dirty="0"/>
            </a:br>
            <a:r>
              <a:rPr lang="en-IE" sz="2000" b="1" dirty="0">
                <a:solidFill>
                  <a:srgbClr val="C00000"/>
                </a:solidFill>
              </a:rPr>
              <a:t>Dimensions are used just as for matrices:</a:t>
            </a:r>
            <a:endParaRPr lang="en-IE" b="1" dirty="0">
              <a:solidFill>
                <a:srgbClr val="C00000"/>
              </a:solidFill>
            </a:endParaRP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5449138"/>
            <a:ext cx="552747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15" y="2353410"/>
            <a:ext cx="2758765" cy="114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09" y="4289294"/>
            <a:ext cx="74698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3.2.3 Indexing data,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data.frames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438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3.2-2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7525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people</a:t>
            </a:r>
            <a:r>
              <a:rPr lang="en-IE" dirty="0"/>
              <a:t> </a:t>
            </a:r>
            <a:r>
              <a:rPr lang="en-IE" dirty="0" err="1"/>
              <a:t>data.frame</a:t>
            </a:r>
            <a:endParaRPr lang="en-IE" dirty="0"/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“section”?</a:t>
            </a:r>
            <a:br>
              <a:rPr lang="en-IE" dirty="0"/>
            </a:br>
            <a:r>
              <a:rPr lang="en-IE" dirty="0"/>
              <a:t>(how do you extract a column? Hint: </a:t>
            </a:r>
            <a:r>
              <a:rPr lang="en-IE" b="1" dirty="0"/>
              <a:t>$</a:t>
            </a:r>
            <a:r>
              <a:rPr lang="en-IE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List the different “sections” in the dataset (clue in</a:t>
            </a:r>
            <a:r>
              <a:rPr lang="en-IE" i="1" dirty="0"/>
              <a:t> </a:t>
            </a:r>
            <a:r>
              <a:rPr lang="en-IE" dirty="0"/>
              <a:t>2.1.4, 2.2.3)</a:t>
            </a:r>
            <a:r>
              <a:rPr lang="en-IE" i="1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Create a “new” </a:t>
            </a:r>
            <a:r>
              <a:rPr lang="en-IE" dirty="0" err="1"/>
              <a:t>data.frame</a:t>
            </a:r>
            <a:r>
              <a:rPr lang="en-IE" dirty="0"/>
              <a:t> (named </a:t>
            </a:r>
            <a:r>
              <a:rPr lang="en-IE" dirty="0" err="1"/>
              <a:t>peopleSub</a:t>
            </a:r>
            <a:r>
              <a:rPr lang="en-IE" dirty="0"/>
              <a:t>) with only persons from </a:t>
            </a:r>
            <a:r>
              <a:rPr lang="en-IE" dirty="0" err="1"/>
              <a:t>osis</a:t>
            </a:r>
            <a:r>
              <a:rPr lang="en-IE" dirty="0"/>
              <a:t> and </a:t>
            </a:r>
            <a:r>
              <a:rPr lang="en-IE" dirty="0" err="1"/>
              <a:t>mefss</a:t>
            </a:r>
            <a:r>
              <a:rPr lang="en-IE" dirty="0"/>
              <a:t> (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%in%</a:t>
            </a:r>
            <a:r>
              <a:rPr lang="en-IE" dirty="0"/>
              <a:t> 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How many rows does it contain?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data for people from </a:t>
            </a:r>
            <a:r>
              <a:rPr lang="en-IE" dirty="0" err="1"/>
              <a:t>feas</a:t>
            </a:r>
            <a:r>
              <a:rPr lang="en-IE" dirty="0"/>
              <a:t> who are less the 25.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68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54227"/>
          </a:xfrm>
        </p:spPr>
        <p:txBody>
          <a:bodyPr>
            <a:normAutofit/>
          </a:bodyPr>
          <a:lstStyle/>
          <a:p>
            <a:r>
              <a:rPr lang="en-IE" dirty="0"/>
              <a:t>Code (R) Vs clicks (Excel)</a:t>
            </a:r>
            <a:br>
              <a:rPr lang="en-IE" dirty="0"/>
            </a:br>
            <a:r>
              <a:rPr lang="en-IE" sz="3600" dirty="0"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5" y="1637607"/>
            <a:ext cx="8991595" cy="463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dirty="0"/>
              <a:t>Task to perform</a:t>
            </a:r>
          </a:p>
          <a:p>
            <a:pPr marL="0" indent="0">
              <a:buNone/>
            </a:pPr>
            <a:r>
              <a:rPr lang="en-IE" dirty="0"/>
              <a:t>	100 files </a:t>
            </a:r>
          </a:p>
          <a:p>
            <a:pPr marL="0" indent="0">
              <a:buNone/>
            </a:pPr>
            <a:r>
              <a:rPr lang="en-IE" dirty="0"/>
              <a:t>	calculate the mean per column </a:t>
            </a:r>
          </a:p>
          <a:p>
            <a:pPr marL="0" indent="0">
              <a:buNone/>
            </a:pPr>
            <a:r>
              <a:rPr lang="en-IE" dirty="0"/>
              <a:t>	store results in new file</a:t>
            </a:r>
          </a:p>
          <a:p>
            <a:pPr marL="0" indent="0">
              <a:buNone/>
            </a:pPr>
            <a:endParaRPr lang="en-IE" dirty="0"/>
          </a:p>
          <a:p>
            <a:pPr>
              <a:buNone/>
            </a:pPr>
            <a:r>
              <a:rPr lang="en-IE" dirty="0"/>
              <a:t>		</a:t>
            </a:r>
            <a:r>
              <a:rPr lang="en-IE" dirty="0">
                <a:solidFill>
                  <a:srgbClr val="FF0000"/>
                </a:solidFill>
              </a:rPr>
              <a:t>R vs Excel</a:t>
            </a:r>
          </a:p>
          <a:p>
            <a:pPr lvl="3"/>
            <a:r>
              <a:rPr lang="en-IE" dirty="0"/>
              <a:t>Speed : R / excel =  10min / 50min = .2</a:t>
            </a:r>
          </a:p>
          <a:p>
            <a:pPr lvl="3"/>
            <a:r>
              <a:rPr lang="en-IE" dirty="0"/>
              <a:t>Copy pasting errors : 0 with R, time potentially saved ?</a:t>
            </a:r>
          </a:p>
          <a:p>
            <a:pPr lvl="3"/>
            <a:r>
              <a:rPr lang="en-IE" dirty="0"/>
              <a:t>program reusable </a:t>
            </a:r>
          </a:p>
          <a:p>
            <a:pPr lvl="3"/>
            <a:r>
              <a:rPr lang="en-IE" dirty="0"/>
              <a:t>program easy to share (email)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13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General rule: “you modify as you access”: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&lt;object&gt;[…] / $… / [[…]] &lt;- </a:t>
            </a:r>
            <a:r>
              <a:rPr lang="en-IE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Also works sometimes for adding/removing stuff:</a:t>
            </a:r>
          </a:p>
          <a:p>
            <a:pPr marL="0" indent="0">
              <a:buNone/>
            </a:pPr>
            <a:r>
              <a:rPr lang="en-IE" sz="2000" b="1" dirty="0">
                <a:solidFill>
                  <a:srgbClr val="C00000"/>
                </a:solidFill>
              </a:rPr>
              <a:t>Adding columns to a </a:t>
            </a:r>
            <a:r>
              <a:rPr lang="en-IE" sz="2000" b="1" dirty="0" err="1">
                <a:solidFill>
                  <a:srgbClr val="C00000"/>
                </a:solidFill>
              </a:rPr>
              <a:t>data.frame</a:t>
            </a:r>
            <a:r>
              <a:rPr lang="en-IE" sz="2000" b="1" dirty="0">
                <a:solidFill>
                  <a:srgbClr val="C00000"/>
                </a:solidFill>
              </a:rPr>
              <a:t>		Removing a column</a:t>
            </a: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2549302"/>
            <a:ext cx="214856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2549302"/>
            <a:ext cx="6551688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" y="5013176"/>
            <a:ext cx="4514444" cy="142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31" y="5013176"/>
            <a:ext cx="4056757" cy="128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</a:p>
        </p:txBody>
      </p:sp>
    </p:spTree>
    <p:extLst>
      <p:ext uri="{BB962C8B-B14F-4D97-AF65-F5344CB8AC3E}">
        <p14:creationId xmlns:p14="http://schemas.microsoft.com/office/powerpoint/2010/main" val="2775264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Further remark: the “change as you access” rule also extends to most of other functions accessing attributes of the objects </a:t>
            </a:r>
            <a:r>
              <a:rPr lang="en-IE" sz="2400" dirty="0"/>
              <a:t>(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row.|col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]names()</a:t>
            </a:r>
            <a:r>
              <a:rPr lang="en-IE" dirty="0"/>
              <a:t>,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levels()</a:t>
            </a:r>
            <a:r>
              <a:rPr lang="en-IE" dirty="0"/>
              <a:t>,…):</a:t>
            </a:r>
            <a:br>
              <a:rPr lang="en-IE" dirty="0"/>
            </a:br>
            <a:br>
              <a:rPr lang="en-IE" dirty="0"/>
            </a:br>
            <a:br>
              <a:rPr lang="en-IE" dirty="0"/>
            </a:br>
            <a:br>
              <a:rPr lang="en-IE" dirty="0"/>
            </a:br>
            <a:r>
              <a:rPr lang="en-IE" dirty="0"/>
              <a:t>… and can even be combined with indices: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5640"/>
            <a:ext cx="734040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51824"/>
            <a:ext cx="391288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3.3 Modifying data</a:t>
            </a:r>
          </a:p>
        </p:txBody>
      </p:sp>
    </p:spTree>
    <p:extLst>
      <p:ext uri="{BB962C8B-B14F-4D97-AF65-F5344CB8AC3E}">
        <p14:creationId xmlns:p14="http://schemas.microsoft.com/office/powerpoint/2010/main" val="2074779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82" y="1335277"/>
            <a:ext cx="7886700" cy="4351338"/>
          </a:xfrm>
        </p:spPr>
        <p:txBody>
          <a:bodyPr/>
          <a:lstStyle/>
          <a:p>
            <a:r>
              <a:rPr lang="en-IE" dirty="0"/>
              <a:t>Using a test</a:t>
            </a:r>
          </a:p>
          <a:p>
            <a:endParaRPr lang="en-IE" dirty="0"/>
          </a:p>
          <a:p>
            <a:endParaRPr lang="en-IE" sz="3200" dirty="0"/>
          </a:p>
          <a:p>
            <a:r>
              <a:rPr lang="en-IE" dirty="0"/>
              <a:t>removing elements by position:</a:t>
            </a:r>
          </a:p>
          <a:p>
            <a:endParaRPr lang="en-IE" dirty="0"/>
          </a:p>
          <a:p>
            <a:endParaRPr lang="en-IE" dirty="0"/>
          </a:p>
          <a:p>
            <a:endParaRPr lang="en-IE" sz="2000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subset(x,  &lt;condition&gt;) </a:t>
            </a:r>
            <a:r>
              <a:rPr lang="en-IE" dirty="0"/>
              <a:t>function: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1858857"/>
            <a:ext cx="449773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2" y="5368175"/>
            <a:ext cx="4752529" cy="128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4" y="3510946"/>
            <a:ext cx="4752529" cy="1056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3.4 </a:t>
            </a:r>
            <a:r>
              <a:rPr lang="en-IE" sz="4400" dirty="0" err="1">
                <a:solidFill>
                  <a:srgbClr val="000000"/>
                </a:solidFill>
                <a:latin typeface="Calibri Light"/>
              </a:rPr>
              <a:t>Subsetting</a:t>
            </a:r>
            <a:r>
              <a:rPr lang="en-IE" sz="4400" dirty="0">
                <a:solidFill>
                  <a:srgbClr val="000000"/>
                </a:solidFill>
                <a:latin typeface="Calibri Light"/>
              </a:rPr>
              <a:t>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3.4-1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</a:t>
            </a:r>
            <a:r>
              <a:rPr lang="en-IE" b="1" dirty="0"/>
              <a:t>people</a:t>
            </a:r>
            <a:r>
              <a:rPr lang="en-IE" dirty="0"/>
              <a:t> 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Create a new </a:t>
            </a:r>
            <a:r>
              <a:rPr lang="en-IE" dirty="0" err="1"/>
              <a:t>data.frame</a:t>
            </a:r>
            <a:r>
              <a:rPr lang="en-IE" dirty="0"/>
              <a:t> “peopleSub6” with the 6 first rows of </a:t>
            </a:r>
            <a:r>
              <a:rPr lang="en-IE" b="1" dirty="0"/>
              <a:t>people</a:t>
            </a:r>
            <a:r>
              <a:rPr lang="en-IE" dirty="0"/>
              <a:t>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Remove the column “</a:t>
            </a:r>
            <a:r>
              <a:rPr lang="en-IE" dirty="0" err="1"/>
              <a:t>irish</a:t>
            </a:r>
            <a:r>
              <a:rPr lang="en-IE" dirty="0"/>
              <a:t>” from peopleSub6.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E" dirty="0"/>
              <a:t>Select the individuals in peopleSub6 with an “age” greater or equal to 26.</a:t>
            </a:r>
            <a:br>
              <a:rPr lang="en-IE" dirty="0"/>
            </a:br>
            <a:r>
              <a:rPr lang="en-IE" dirty="0"/>
              <a:t>Hint: Examples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## 3.4 Cleaning/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Subsetting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2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59162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Including classes that behave like vectors.</a:t>
            </a:r>
          </a:p>
          <a:p>
            <a:r>
              <a:rPr lang="en-IE" dirty="0"/>
              <a:t>Functions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as.&lt;type&gt;(…)</a:t>
            </a:r>
            <a:r>
              <a:rPr lang="en-IE" dirty="0"/>
              <a:t> usable from different compatible types:</a:t>
            </a:r>
          </a:p>
          <a:p>
            <a:endParaRPr lang="en-IE" dirty="0"/>
          </a:p>
          <a:p>
            <a:endParaRPr lang="en-IE" dirty="0"/>
          </a:p>
          <a:p>
            <a:endParaRPr lang="en-IE" sz="4400" dirty="0"/>
          </a:p>
          <a:p>
            <a:r>
              <a:rPr lang="en-IE" dirty="0"/>
              <a:t>Mind the factor’s split personality!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2651126"/>
            <a:ext cx="5110193" cy="174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10" y="4939735"/>
            <a:ext cx="723648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043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Text formatting: for numeric, Dates, </a:t>
            </a:r>
            <a:r>
              <a:rPr lang="en-IE" dirty="0" err="1"/>
              <a:t>POSIXct</a:t>
            </a:r>
            <a:r>
              <a:rPr lang="en-IE" dirty="0"/>
              <a:t>,… you may want further control  </a:t>
            </a:r>
            <a:r>
              <a:rPr lang="en-IE" b="1" dirty="0"/>
              <a:t>=&gt;</a:t>
            </a:r>
            <a:r>
              <a:rPr lang="en-IE" dirty="0"/>
              <a:t> 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85" y="2777093"/>
            <a:ext cx="615989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3.5 Data types conversion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893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sort() -&gt; order a vector.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order() -&gt; indices to order data (possibly &gt;1 factor)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75" y="2220094"/>
            <a:ext cx="738717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1" y="3617233"/>
            <a:ext cx="7560840" cy="305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latin typeface="+mj-lt"/>
                <a:ea typeface="+mj-ea"/>
                <a:cs typeface="+mj-cs"/>
              </a:rPr>
              <a:t>3.6 Ordering data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5136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3.6-1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Using the people data</a:t>
            </a:r>
          </a:p>
          <a:p>
            <a:pPr marL="0" indent="0">
              <a:buNone/>
            </a:pPr>
            <a:endParaRPr lang="en-IE" sz="2000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What is the class of the column “name”? </a:t>
            </a:r>
            <a:br>
              <a:rPr lang="en-IE" dirty="0"/>
            </a:br>
            <a:r>
              <a:rPr lang="en-IE" dirty="0"/>
              <a:t>Extract the column as a character string (extract and convert).</a:t>
            </a:r>
            <a:br>
              <a:rPr lang="en-IE" dirty="0"/>
            </a:br>
            <a:r>
              <a:rPr lang="en-IE" dirty="0"/>
              <a:t>Transform it as a character string (make it permanent).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Extract the sorted ages.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Order </a:t>
            </a:r>
            <a:r>
              <a:rPr lang="en-IE" b="1" dirty="0"/>
              <a:t>people</a:t>
            </a:r>
            <a:r>
              <a:rPr lang="en-IE" dirty="0"/>
              <a:t> by “section” and “age” and store it in a variable </a:t>
            </a:r>
            <a:r>
              <a:rPr lang="en-IE" b="1" dirty="0" err="1"/>
              <a:t>peopleOrdered</a:t>
            </a:r>
            <a:r>
              <a:rPr lang="en-IE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endParaRPr lang="en-IE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22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4. Data mining, basics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1055" y="3280210"/>
            <a:ext cx="8044295" cy="1500187"/>
          </a:xfrm>
        </p:spPr>
        <p:txBody>
          <a:bodyPr/>
          <a:lstStyle/>
          <a:p>
            <a:r>
              <a:rPr lang="en-IE" dirty="0"/>
              <a:t>This section will give you the basics for simple data mining in R</a:t>
            </a:r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60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305" y="1953478"/>
            <a:ext cx="7886700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4.1 Importing / exporting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02760" y="3079306"/>
            <a:ext cx="6639790" cy="1500187"/>
          </a:xfrm>
        </p:spPr>
        <p:txBody>
          <a:bodyPr/>
          <a:lstStyle/>
          <a:p>
            <a:r>
              <a:rPr lang="en-IE" dirty="0"/>
              <a:t>Importing data</a:t>
            </a:r>
          </a:p>
          <a:p>
            <a:r>
              <a:rPr lang="en-IE" dirty="0"/>
              <a:t>Saving data</a:t>
            </a:r>
          </a:p>
        </p:txBody>
      </p:sp>
    </p:spTree>
    <p:extLst>
      <p:ext uri="{BB962C8B-B14F-4D97-AF65-F5344CB8AC3E}">
        <p14:creationId xmlns:p14="http://schemas.microsoft.com/office/powerpoint/2010/main" val="92618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Why you should use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6" y="1103086"/>
            <a:ext cx="8738754" cy="5416797"/>
          </a:xfrm>
        </p:spPr>
        <p:txBody>
          <a:bodyPr>
            <a:normAutofit fontScale="62500" lnSpcReduction="20000"/>
          </a:bodyPr>
          <a:lstStyle/>
          <a:p>
            <a:endParaRPr lang="en-IE" sz="2100" dirty="0"/>
          </a:p>
          <a:p>
            <a:r>
              <a:rPr lang="en-IE" sz="2600" dirty="0"/>
              <a:t>Easier automation</a:t>
            </a:r>
          </a:p>
          <a:p>
            <a:endParaRPr lang="en-IE" sz="1300" dirty="0"/>
          </a:p>
          <a:p>
            <a:r>
              <a:rPr lang="en-IE" sz="2600" dirty="0"/>
              <a:t>Faster computation</a:t>
            </a:r>
          </a:p>
          <a:p>
            <a:endParaRPr lang="en-IE" sz="1300" dirty="0"/>
          </a:p>
          <a:p>
            <a:r>
              <a:rPr lang="en-IE" sz="2600" dirty="0"/>
              <a:t>Easier to avoid, find and fix errors</a:t>
            </a:r>
          </a:p>
          <a:p>
            <a:endParaRPr lang="en-IE" sz="1400" dirty="0"/>
          </a:p>
          <a:p>
            <a:r>
              <a:rPr lang="en-IE" sz="2600" dirty="0"/>
              <a:t>Reproducibility (important for detecting errors)</a:t>
            </a:r>
          </a:p>
          <a:p>
            <a:endParaRPr lang="en-IE" sz="1300" dirty="0"/>
          </a:p>
          <a:p>
            <a:r>
              <a:rPr lang="en-IE" sz="2600" dirty="0"/>
              <a:t>Easier project organization</a:t>
            </a:r>
          </a:p>
          <a:p>
            <a:endParaRPr lang="en-IE" sz="2100" dirty="0"/>
          </a:p>
          <a:p>
            <a:r>
              <a:rPr lang="en-IE" sz="2600" dirty="0"/>
              <a:t>Version control possible (</a:t>
            </a:r>
            <a:r>
              <a:rPr lang="en-IE" sz="2600" dirty="0" err="1"/>
              <a:t>GIThub</a:t>
            </a:r>
            <a:r>
              <a:rPr lang="en-IE" sz="2600" dirty="0"/>
              <a:t>)</a:t>
            </a:r>
          </a:p>
          <a:p>
            <a:endParaRPr lang="en-IE" sz="1300" dirty="0"/>
          </a:p>
          <a:p>
            <a:r>
              <a:rPr lang="en-IE" sz="2600" dirty="0"/>
              <a:t>More powerful data manipulation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Advanced statistics capabilities</a:t>
            </a:r>
          </a:p>
          <a:p>
            <a:endParaRPr lang="en-IE" sz="1300" dirty="0"/>
          </a:p>
          <a:p>
            <a:r>
              <a:rPr lang="en-IE" sz="2600" dirty="0"/>
              <a:t>Loading of any type of data</a:t>
            </a:r>
          </a:p>
          <a:p>
            <a:pPr marL="0" indent="0">
              <a:buNone/>
            </a:pPr>
            <a:endParaRPr lang="en-IE" sz="1300" dirty="0"/>
          </a:p>
          <a:p>
            <a:r>
              <a:rPr lang="en-IE" sz="2600" dirty="0"/>
              <a:t>Support large data sets</a:t>
            </a:r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4902506" y="1322024"/>
            <a:ext cx="870332" cy="30296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ight Brace 6"/>
          <p:cNvSpPr/>
          <p:nvPr/>
        </p:nvSpPr>
        <p:spPr>
          <a:xfrm>
            <a:off x="4902506" y="4491524"/>
            <a:ext cx="870332" cy="18652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6112526" y="2652177"/>
            <a:ext cx="262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General </a:t>
            </a:r>
          </a:p>
          <a:p>
            <a:pPr algn="ctr"/>
            <a:r>
              <a:rPr lang="en-IE" dirty="0"/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3145" y="4962463"/>
            <a:ext cx="2840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Data orientated </a:t>
            </a:r>
          </a:p>
          <a:p>
            <a:pPr algn="ctr"/>
            <a:r>
              <a:rPr lang="en-IE" dirty="0"/>
              <a:t>programming languages advantages</a:t>
            </a:r>
          </a:p>
        </p:txBody>
      </p:sp>
    </p:spTree>
    <p:extLst>
      <p:ext uri="{BB962C8B-B14F-4D97-AF65-F5344CB8AC3E}">
        <p14:creationId xmlns:p14="http://schemas.microsoft.com/office/powerpoint/2010/main" val="3874815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56" y="1990175"/>
            <a:ext cx="7886700" cy="688975"/>
          </a:xfrm>
        </p:spPr>
        <p:txBody>
          <a:bodyPr/>
          <a:lstStyle/>
          <a:p>
            <a:pPr marL="0" indent="0" algn="ctr">
              <a:buNone/>
            </a:pPr>
            <a:r>
              <a:rPr lang="en-IE" dirty="0"/>
              <a:t> In a nutshell you can load everything you want !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825" y="3114817"/>
            <a:ext cx="80503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dirty="0"/>
              <a:t>Flat files (simple text files) : </a:t>
            </a:r>
            <a:r>
              <a:rPr lang="en-IE" sz="1500" b="1" i="1" dirty="0" err="1">
                <a:solidFill>
                  <a:srgbClr val="FF0000"/>
                </a:solidFill>
              </a:rPr>
              <a:t>read.table</a:t>
            </a:r>
            <a:r>
              <a:rPr lang="en-IE" sz="1500" dirty="0">
                <a:solidFill>
                  <a:srgbClr val="FF0000"/>
                </a:solidFill>
              </a:rPr>
              <a:t>() </a:t>
            </a:r>
            <a:r>
              <a:rPr lang="en-IE" sz="1500" dirty="0"/>
              <a:t>&amp; read.csv() functions</a:t>
            </a:r>
          </a:p>
          <a:p>
            <a:endParaRPr lang="en-IE" sz="1500" dirty="0"/>
          </a:p>
          <a:p>
            <a:r>
              <a:rPr lang="en-IE" sz="1500" dirty="0"/>
              <a:t>Excel files : packages </a:t>
            </a:r>
            <a:r>
              <a:rPr lang="en-IE" sz="1500" dirty="0" err="1">
                <a:solidFill>
                  <a:srgbClr val="FF0000"/>
                </a:solidFill>
              </a:rPr>
              <a:t>openxlsx</a:t>
            </a:r>
            <a:r>
              <a:rPr lang="en-IE" sz="1500" dirty="0"/>
              <a:t>,  </a:t>
            </a:r>
            <a:r>
              <a:rPr lang="en-IE" sz="1500" dirty="0" err="1"/>
              <a:t>readxl</a:t>
            </a:r>
            <a:r>
              <a:rPr lang="en-IE" sz="1500" dirty="0"/>
              <a:t>, </a:t>
            </a:r>
            <a:r>
              <a:rPr lang="en-IE" sz="1500" dirty="0" err="1"/>
              <a:t>gdata</a:t>
            </a:r>
            <a:r>
              <a:rPr lang="en-IE" sz="1500" dirty="0"/>
              <a:t>, </a:t>
            </a:r>
            <a:r>
              <a:rPr lang="en-IE" sz="1500" dirty="0" err="1"/>
              <a:t>XLConnect</a:t>
            </a:r>
            <a:r>
              <a:rPr lang="en-IE" sz="1500" dirty="0"/>
              <a:t>, </a:t>
            </a:r>
            <a:r>
              <a:rPr lang="en-IE" sz="1500" dirty="0" err="1"/>
              <a:t>xlsx</a:t>
            </a:r>
            <a:endParaRPr lang="en-IE" sz="1500" dirty="0"/>
          </a:p>
          <a:p>
            <a:r>
              <a:rPr lang="en-IE" sz="1200" dirty="0">
                <a:hlinkClick r:id="rId3"/>
              </a:rPr>
              <a:t>https://www.datacamp.com/community/tutorials/r-tutorial-read-excel-into-r?tap_a=5644-dce66f&amp;tap_s=10907-287229</a:t>
            </a:r>
            <a:endParaRPr lang="en-IE" sz="1200" dirty="0"/>
          </a:p>
          <a:p>
            <a:endParaRPr lang="en-IE" sz="1500" dirty="0"/>
          </a:p>
          <a:p>
            <a:r>
              <a:rPr lang="en-IE" sz="1500" dirty="0"/>
              <a:t>Other statistical </a:t>
            </a:r>
            <a:r>
              <a:rPr lang="en-IE" sz="1500" dirty="0" err="1"/>
              <a:t>softwares</a:t>
            </a:r>
            <a:r>
              <a:rPr lang="en-IE" sz="1500" dirty="0"/>
              <a:t>: packages haven or foreign (+ </a:t>
            </a:r>
            <a:r>
              <a:rPr lang="en-IE" sz="1500" dirty="0" err="1"/>
              <a:t>Systat</a:t>
            </a:r>
            <a:r>
              <a:rPr lang="en-IE" sz="1500" dirty="0"/>
              <a:t> and Weka)</a:t>
            </a:r>
          </a:p>
          <a:p>
            <a:endParaRPr lang="en-IE" sz="1500" dirty="0"/>
          </a:p>
          <a:p>
            <a:r>
              <a:rPr lang="en-IE" sz="1500" dirty="0"/>
              <a:t>Relational data base : package </a:t>
            </a:r>
            <a:r>
              <a:rPr lang="en-IE" sz="1500" dirty="0" err="1"/>
              <a:t>RMySQL</a:t>
            </a:r>
            <a:r>
              <a:rPr lang="en-IE" sz="1500" dirty="0"/>
              <a:t>, </a:t>
            </a:r>
            <a:r>
              <a:rPr lang="en-IE" sz="1500" dirty="0" err="1"/>
              <a:t>RpostgreSQL</a:t>
            </a:r>
            <a:r>
              <a:rPr lang="en-IE" sz="1500" dirty="0"/>
              <a:t>, </a:t>
            </a:r>
            <a:r>
              <a:rPr lang="en-IE" sz="1500" dirty="0" err="1"/>
              <a:t>Roracle</a:t>
            </a:r>
            <a:r>
              <a:rPr lang="en-IE" sz="1500" dirty="0"/>
              <a:t>, DBI</a:t>
            </a:r>
          </a:p>
          <a:p>
            <a:endParaRPr lang="en-IE" sz="1500" dirty="0"/>
          </a:p>
          <a:p>
            <a:r>
              <a:rPr lang="en-IE" sz="1500" dirty="0"/>
              <a:t>Data from the web : package TwittR2Mongo</a:t>
            </a:r>
          </a:p>
        </p:txBody>
      </p:sp>
      <p:pic>
        <p:nvPicPr>
          <p:cNvPr id="6" name="Picture 6" descr="http://files.softicons.com/download/system-icons/file-extension-icons-by-design-bolts/png/256x256/TXT%20File%20Exten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62" y="3146151"/>
            <a:ext cx="308048" cy="3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pgloader.io/img/csv_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613" y="3149646"/>
            <a:ext cx="370717" cy="37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avs.vsb.cz/prislusenstvi/xlsx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33" y="3673213"/>
            <a:ext cx="393569" cy="3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http://technologyadvice.com/wp-content/uploads/2013/09/SAS200x2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29" y="4066782"/>
            <a:ext cx="469972" cy="4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45" y="4196559"/>
            <a:ext cx="665681" cy="2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http://murviel-info.com/_wordPress/wp-content/uploads/2015/09/mysq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24" y="4608831"/>
            <a:ext cx="771590" cy="3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http://blog.virtualstoragezone.com/wp-content/uploads/2014/05/Oracle_logo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b="44582"/>
          <a:stretch/>
        </p:blipFill>
        <p:spPr bwMode="auto">
          <a:xfrm>
            <a:off x="6953900" y="4780443"/>
            <a:ext cx="904970" cy="16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http://www.mongoadmin.org/contents/images/web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80" y="5052986"/>
            <a:ext cx="456705" cy="4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 descr="https://g.twimg.com/Twitter_logo_blu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16" y="5145250"/>
            <a:ext cx="404260" cy="3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452254" y="6206836"/>
            <a:ext cx="397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(Packages are collections of </a:t>
            </a:r>
            <a:r>
              <a:rPr lang="fr-FR" dirty="0" err="1"/>
              <a:t>functions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49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71895"/>
            <a:ext cx="7886700" cy="4866121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…where R will look for file, save them, etc.</a:t>
            </a:r>
          </a:p>
          <a:p>
            <a:endParaRPr lang="en-IE" dirty="0"/>
          </a:p>
          <a:p>
            <a:pPr lvl="1"/>
            <a:r>
              <a:rPr lang="en-IE" dirty="0"/>
              <a:t>Query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Set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("&lt;path&gt;")</a:t>
            </a:r>
          </a:p>
          <a:p>
            <a:pPr lvl="2"/>
            <a:r>
              <a:rPr lang="en-IE" dirty="0"/>
              <a:t>double the </a:t>
            </a:r>
            <a:r>
              <a:rPr lang="en-IE" b="1" dirty="0"/>
              <a:t>\</a:t>
            </a:r>
            <a:r>
              <a:rPr lang="en-IE" dirty="0"/>
              <a:t> (windows only) or</a:t>
            </a:r>
          </a:p>
          <a:p>
            <a:pPr lvl="2"/>
            <a:r>
              <a:rPr lang="en-IE" dirty="0"/>
              <a:t>use   </a:t>
            </a:r>
            <a:r>
              <a:rPr lang="en-IE" b="1" dirty="0">
                <a:solidFill>
                  <a:srgbClr val="C00000"/>
                </a:solidFill>
              </a:rPr>
              <a:t>/</a:t>
            </a:r>
            <a:r>
              <a:rPr lang="en-IE" dirty="0"/>
              <a:t> 	…for compatibility.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2953910"/>
            <a:ext cx="3240360" cy="62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04" y="5190891"/>
            <a:ext cx="3672408" cy="1089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"/>
            <a:ext cx="9144000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</a:t>
            </a:r>
            <a:r>
              <a:rPr kumimoji="0" lang="en-IE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directory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6875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loading,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r>
              <a:rPr lang="en-IE" dirty="0"/>
              <a:t>to read flat file (.txt and .csv)</a:t>
            </a:r>
          </a:p>
          <a:p>
            <a:endParaRPr lang="en-IE" sz="1400" dirty="0"/>
          </a:p>
          <a:p>
            <a:r>
              <a:rPr lang="en-IE" dirty="0"/>
              <a:t>Import them as </a:t>
            </a:r>
            <a:r>
              <a:rPr lang="en-IE" dirty="0" err="1"/>
              <a:t>data.frame</a:t>
            </a:r>
            <a:endParaRPr lang="en-IE" dirty="0"/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read.table</a:t>
            </a:r>
            <a:r>
              <a:rPr lang="en-IE" dirty="0"/>
              <a:t>)</a:t>
            </a:r>
          </a:p>
          <a:p>
            <a:endParaRPr lang="en-IE" dirty="0"/>
          </a:p>
          <a:p>
            <a:pPr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433" y="4149839"/>
            <a:ext cx="3351833" cy="181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835235" y="428080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8882" y="4150539"/>
            <a:ext cx="41014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</a:t>
            </a:r>
            <a:r>
              <a:rPr lang="en-IE" sz="1350" b="1" i="1" dirty="0"/>
              <a:t>can include location, even online </a:t>
            </a:r>
            <a:r>
              <a:rPr lang="en-IE" sz="1350" b="1" i="1" dirty="0" err="1"/>
              <a:t>adress</a:t>
            </a:r>
            <a:endParaRPr lang="en-IE" sz="135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35235" y="4645478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8882" y="4516242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Is the first line of your table variables names 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35235" y="5010150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835235" y="5374822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35235" y="5739495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8882" y="4881946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8882" y="5247650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678881" y="5613355"/>
            <a:ext cx="439126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 character vector of strings which are to be interpreted as </a:t>
            </a:r>
            <a:r>
              <a:rPr lang="en-US" altLang="en-US" sz="1200" dirty="0">
                <a:latin typeface="Arial Unicode MS" panose="020B0604020202020204" pitchFamily="34" charset="-128"/>
                <a:hlinkClick r:id="rId4"/>
              </a:rPr>
              <a:t>NA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1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Data saving, </a:t>
            </a:r>
            <a:r>
              <a:rPr lang="en-IE" dirty="0" err="1"/>
              <a:t>write.table</a:t>
            </a:r>
            <a:r>
              <a:rPr lang="en-IE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2445039"/>
          </a:xfrm>
        </p:spPr>
        <p:txBody>
          <a:bodyPr/>
          <a:lstStyle/>
          <a:p>
            <a:r>
              <a:rPr lang="en-IE" dirty="0"/>
              <a:t>to save your data, quite similar to </a:t>
            </a:r>
            <a:r>
              <a:rPr lang="en-IE" dirty="0" err="1"/>
              <a:t>read.table</a:t>
            </a:r>
            <a:r>
              <a:rPr lang="en-IE" dirty="0"/>
              <a:t>()</a:t>
            </a:r>
          </a:p>
          <a:p>
            <a:endParaRPr lang="en-IE" sz="1400" dirty="0"/>
          </a:p>
          <a:p>
            <a:r>
              <a:rPr lang="en-IE" dirty="0"/>
              <a:t>outputs are .txt or .csv. files</a:t>
            </a:r>
          </a:p>
          <a:p>
            <a:endParaRPr lang="en-IE" sz="1400" dirty="0"/>
          </a:p>
          <a:p>
            <a:r>
              <a:rPr lang="en-IE" dirty="0"/>
              <a:t>Quite a lot of arguments (?</a:t>
            </a:r>
            <a:r>
              <a:rPr lang="en-IE" dirty="0" err="1"/>
              <a:t>write.table</a:t>
            </a:r>
            <a:r>
              <a:rPr lang="en-IE" dirty="0"/>
              <a:t>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3"/>
          <p:cNvCxnSpPr/>
          <p:nvPr/>
        </p:nvCxnSpPr>
        <p:spPr>
          <a:xfrm flipH="1">
            <a:off x="3883713" y="468765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36217" y="4529978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file name, can include location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83713" y="510984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883713" y="5532041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83713" y="5954234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4836218" y="4944541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field separator character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4836218" y="5359104"/>
            <a:ext cx="34336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decimal separator character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836217" y="5773667"/>
            <a:ext cx="183447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row names specification</a:t>
            </a:r>
          </a:p>
        </p:txBody>
      </p:sp>
      <p:cxnSp>
        <p:nvCxnSpPr>
          <p:cNvPr id="13" name="Straight Arrow Connector 3"/>
          <p:cNvCxnSpPr/>
          <p:nvPr/>
        </p:nvCxnSpPr>
        <p:spPr>
          <a:xfrm flipH="1">
            <a:off x="3880248" y="4265456"/>
            <a:ext cx="86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2158" y="4115415"/>
            <a:ext cx="24275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/>
              <a:t>x, the data you want to save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883224" y="4051234"/>
            <a:ext cx="2820435" cy="20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2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File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949088"/>
            <a:ext cx="7886700" cy="2102139"/>
          </a:xfrm>
        </p:spPr>
        <p:txBody>
          <a:bodyPr/>
          <a:lstStyle/>
          <a:p>
            <a:r>
              <a:rPr lang="en-IE" dirty="0"/>
              <a:t>R does not support \ in addresses</a:t>
            </a:r>
          </a:p>
          <a:p>
            <a:endParaRPr lang="en-IE" dirty="0"/>
          </a:p>
          <a:p>
            <a:r>
              <a:rPr lang="en-IE" dirty="0"/>
              <a:t>Instead use ‘\\’ or ‘/’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0" y="4333149"/>
            <a:ext cx="6738299" cy="1689019"/>
          </a:xfrm>
          <a:prstGeom prst="rect">
            <a:avLst/>
          </a:prstGeom>
        </p:spPr>
      </p:pic>
      <p:pic>
        <p:nvPicPr>
          <p:cNvPr id="6" name="Picture 4" descr="http://www.american-apartment-owners-association.org/wp-content/uploads/2014/10/WARNIN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77" y="-93791"/>
            <a:ext cx="2702593" cy="16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7128164" y="5465618"/>
            <a:ext cx="83127" cy="2597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7288466" y="5410838"/>
            <a:ext cx="161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Recommended</a:t>
            </a:r>
          </a:p>
        </p:txBody>
      </p:sp>
    </p:spTree>
    <p:extLst>
      <p:ext uri="{BB962C8B-B14F-4D97-AF65-F5344CB8AC3E}">
        <p14:creationId xmlns:p14="http://schemas.microsoft.com/office/powerpoint/2010/main" val="367215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Course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990" y="1565852"/>
            <a:ext cx="7886700" cy="4647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Salmons caught in traps </a:t>
            </a:r>
            <a:r>
              <a:rPr lang="en-IE" sz="1800" dirty="0">
                <a:solidFill>
                  <a:schemeClr val="accent1"/>
                </a:solidFill>
              </a:rPr>
              <a:t>(see code)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dirty="0"/>
              <a:t>5 rivers (3 Irish &amp; 2 French)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covers 1995-2015 period</a:t>
            </a:r>
          </a:p>
          <a:p>
            <a:pPr lvl="1"/>
            <a:endParaRPr lang="en-IE" dirty="0"/>
          </a:p>
          <a:p>
            <a:pPr lvl="1"/>
            <a:r>
              <a:rPr lang="en-IE" dirty="0"/>
              <a:t>Includes for each fish</a:t>
            </a:r>
          </a:p>
          <a:p>
            <a:pPr lvl="2"/>
            <a:r>
              <a:rPr lang="en-IE" dirty="0"/>
              <a:t>river of capture</a:t>
            </a:r>
          </a:p>
          <a:p>
            <a:pPr lvl="2"/>
            <a:r>
              <a:rPr lang="en-IE" dirty="0"/>
              <a:t>date</a:t>
            </a:r>
          </a:p>
          <a:p>
            <a:pPr lvl="2"/>
            <a:r>
              <a:rPr lang="en-IE" dirty="0"/>
              <a:t>marine and river age </a:t>
            </a:r>
          </a:p>
          <a:p>
            <a:pPr lvl="2"/>
            <a:r>
              <a:rPr lang="en-IE" dirty="0"/>
              <a:t>Length(cm) and weight (Kg)</a:t>
            </a:r>
          </a:p>
          <a:p>
            <a:pPr lvl="2"/>
            <a:r>
              <a:rPr lang="en-IE" dirty="0"/>
              <a:t>infection by sea lice</a:t>
            </a:r>
          </a:p>
          <a:p>
            <a:pPr lvl="2"/>
            <a:endParaRPr lang="en-IE" dirty="0"/>
          </a:p>
          <a:p>
            <a:pPr lvl="1"/>
            <a:r>
              <a:rPr lang="en-IE" dirty="0"/>
              <a:t>SOME ERRORS (inches instead cm…)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askmepc-webdesign.com/hub/wp-content/uploads/2012/02/fak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2" y="1565852"/>
            <a:ext cx="2283439" cy="15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3.amazonaws.com/wbstaticfiles/users/1798/455466_salmon-jumping-greeting-card-image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512" y="4629550"/>
            <a:ext cx="1454297" cy="10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521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4.1-1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91440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dirty="0"/>
              <a:t>Import the salmon.raw.data.txt file in R</a:t>
            </a:r>
          </a:p>
          <a:p>
            <a:pPr lvl="1"/>
            <a:r>
              <a:rPr lang="en-IE" sz="2000" dirty="0"/>
              <a:t>as a </a:t>
            </a:r>
            <a:r>
              <a:rPr lang="en-IE" sz="2000" dirty="0" err="1"/>
              <a:t>data.frame</a:t>
            </a:r>
            <a:r>
              <a:rPr lang="en-IE" sz="2000" dirty="0"/>
              <a:t> called ‘</a:t>
            </a:r>
            <a:r>
              <a:rPr lang="en-IE" sz="2000" dirty="0" err="1"/>
              <a:t>salmon.raw</a:t>
            </a:r>
            <a:r>
              <a:rPr lang="en-IE" sz="2000" dirty="0"/>
              <a:t>’ (use </a:t>
            </a:r>
            <a:r>
              <a:rPr lang="en-IE" sz="2000" dirty="0" err="1"/>
              <a:t>setwd</a:t>
            </a:r>
            <a:r>
              <a:rPr lang="en-IE" sz="2000" dirty="0"/>
              <a:t>() and </a:t>
            </a:r>
            <a:r>
              <a:rPr lang="en-IE" sz="2000" dirty="0" err="1">
                <a:solidFill>
                  <a:srgbClr val="FF0000"/>
                </a:solidFill>
              </a:rPr>
              <a:t>read.table</a:t>
            </a:r>
            <a:r>
              <a:rPr lang="en-IE" sz="2000" dirty="0">
                <a:solidFill>
                  <a:srgbClr val="FF0000"/>
                </a:solidFill>
              </a:rPr>
              <a:t>()</a:t>
            </a:r>
            <a:r>
              <a:rPr lang="en-IE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Display a few rows to check everything is alright </a:t>
            </a:r>
            <a:r>
              <a:rPr lang="en-IE" sz="2000" dirty="0">
                <a:solidFill>
                  <a:srgbClr val="FF0000"/>
                </a:solidFill>
              </a:rPr>
              <a:t>(head())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Look at the dimension of the </a:t>
            </a:r>
            <a:r>
              <a:rPr lang="en-IE" dirty="0" err="1"/>
              <a:t>dataframe</a:t>
            </a:r>
            <a:endParaRPr lang="en-IE" dirty="0"/>
          </a:p>
          <a:p>
            <a:pPr marL="914400" lvl="1" indent="-45720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Save the data in your folder as ‘salmonRawYourName.txt’</a:t>
            </a:r>
          </a:p>
          <a:p>
            <a:pPr marL="0" indent="0">
              <a:buNone/>
            </a:pPr>
            <a:r>
              <a:rPr lang="en-IE" dirty="0"/>
              <a:t>(</a:t>
            </a:r>
            <a:r>
              <a:rPr lang="en-IE" dirty="0" err="1"/>
              <a:t>write.table</a:t>
            </a:r>
            <a:r>
              <a:rPr lang="en-IE" dirty="0"/>
              <a:t>())</a:t>
            </a:r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552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0698" y="1953478"/>
            <a:ext cx="8175307" cy="1015712"/>
          </a:xfrm>
        </p:spPr>
        <p:txBody>
          <a:bodyPr>
            <a:normAutofit/>
          </a:bodyPr>
          <a:lstStyle/>
          <a:p>
            <a:pPr algn="ctr"/>
            <a:r>
              <a:rPr lang="en-IE" sz="4800" dirty="0"/>
              <a:t>4.2 Basic mining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9676" y="2969190"/>
            <a:ext cx="6639790" cy="1500187"/>
          </a:xfrm>
        </p:spPr>
        <p:txBody>
          <a:bodyPr/>
          <a:lstStyle/>
          <a:p>
            <a:r>
              <a:rPr lang="en-IE" dirty="0"/>
              <a:t>Looking</a:t>
            </a:r>
          </a:p>
          <a:p>
            <a:r>
              <a:rPr lang="en-IE" dirty="0"/>
              <a:t>Summarizing</a:t>
            </a:r>
          </a:p>
          <a:p>
            <a:r>
              <a:rPr lang="en-IE" dirty="0"/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866968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Because datasets often very large</a:t>
            </a:r>
          </a:p>
          <a:p>
            <a:pPr marL="0" indent="0">
              <a:buNone/>
            </a:pPr>
            <a:endParaRPr lang="en-IE" dirty="0"/>
          </a:p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&lt;object&gt;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IE" dirty="0">
                <a:solidFill>
                  <a:srgbClr val="C00000"/>
                </a:solidFill>
              </a:rPr>
              <a:t>…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IE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</a:p>
          <a:p>
            <a:pPr marL="457200" lvl="1" indent="0">
              <a:buNone/>
            </a:pPr>
            <a:r>
              <a:rPr lang="en-IE" dirty="0"/>
              <a:t> </a:t>
            </a:r>
          </a:p>
          <a:p>
            <a:pPr lvl="1"/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(&lt;object&gt;, n = &lt;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nb_elements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/rows&gt;)</a:t>
            </a:r>
            <a:endParaRPr lang="en-IE" dirty="0"/>
          </a:p>
          <a:p>
            <a:pPr lvl="1"/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7" y="2923425"/>
            <a:ext cx="630927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5" y="4949185"/>
            <a:ext cx="63403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IE" sz="4400" dirty="0">
                <a:solidFill>
                  <a:srgbClr val="000000"/>
                </a:solidFill>
                <a:latin typeface="Calibri Light"/>
              </a:rPr>
              <a:t>4.2.1 Data preview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5243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325563"/>
            <a:ext cx="7886700" cy="4351338"/>
          </a:xfrm>
        </p:spPr>
        <p:txBody>
          <a:bodyPr/>
          <a:lstStyle/>
          <a:p>
            <a:r>
              <a:rPr lang="en-IE" dirty="0"/>
              <a:t>Data types/structures</a:t>
            </a:r>
          </a:p>
          <a:p>
            <a:endParaRPr lang="en-IE" dirty="0"/>
          </a:p>
          <a:p>
            <a:endParaRPr lang="en-IE" dirty="0"/>
          </a:p>
          <a:p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lvl="1"/>
            <a:r>
              <a:rPr lang="en-IE" dirty="0"/>
              <a:t>vectors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 err="1"/>
              <a:t>data.frame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8" y="1779238"/>
            <a:ext cx="823039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5" y="3748257"/>
            <a:ext cx="7673868" cy="58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5" y="4884813"/>
            <a:ext cx="881034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4.2.2 Data types and summary</a:t>
            </a:r>
            <a:endParaRPr kumimoji="0" lang="en-I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38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</p:spPr>
        <p:txBody>
          <a:bodyPr>
            <a:normAutofit/>
          </a:bodyPr>
          <a:lstStyle/>
          <a:p>
            <a:r>
              <a:rPr lang="en-IE" dirty="0"/>
              <a:t>Programming base elements</a:t>
            </a:r>
            <a:endParaRPr lang="en-IE" sz="2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87" y="1114103"/>
            <a:ext cx="8791613" cy="5416797"/>
          </a:xfrm>
        </p:spPr>
        <p:txBody>
          <a:bodyPr>
            <a:normAutofit fontScale="92500" lnSpcReduction="10000"/>
          </a:bodyPr>
          <a:lstStyle/>
          <a:p>
            <a:endParaRPr lang="en-IE" sz="2100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Inputs / Outputs (interaction with external entities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loading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dirty="0"/>
              <a:t>exporting results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Variables: place to hold data in memory with symbolic name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Functions: for executing a task (think executing an action)  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Conditionals: execution of task if condition satisfied</a:t>
            </a:r>
          </a:p>
          <a:p>
            <a:pPr marL="514350" indent="-514350">
              <a:buFont typeface="+mj-lt"/>
              <a:buAutoNum type="arabicPeriod"/>
            </a:pPr>
            <a:endParaRPr lang="en-IE" dirty="0"/>
          </a:p>
          <a:p>
            <a:pPr marL="514350" indent="-514350">
              <a:buFont typeface="+mj-lt"/>
              <a:buAutoNum type="arabicPeriod"/>
            </a:pPr>
            <a:r>
              <a:rPr lang="en-IE" dirty="0"/>
              <a:t>Loops: repeating commands</a:t>
            </a:r>
          </a:p>
          <a:p>
            <a:endParaRPr lang="en-IE" dirty="0"/>
          </a:p>
          <a:p>
            <a:endParaRPr lang="en-IE" sz="2100" dirty="0"/>
          </a:p>
          <a:p>
            <a:endParaRPr lang="en-IE" dirty="0"/>
          </a:p>
        </p:txBody>
      </p:sp>
      <p:pic>
        <p:nvPicPr>
          <p:cNvPr id="6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164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1565852"/>
            <a:ext cx="7886700" cy="4351338"/>
          </a:xfrm>
        </p:spPr>
        <p:txBody>
          <a:bodyPr/>
          <a:lstStyle/>
          <a:p>
            <a:pPr lvl="1"/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median(…)</a:t>
            </a:r>
            <a:r>
              <a:rPr lang="en-IE" dirty="0"/>
              <a:t>,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IE" dirty="0"/>
              <a:t>/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max(…)</a:t>
            </a:r>
            <a:r>
              <a:rPr lang="en-IE" dirty="0"/>
              <a:t>,</a:t>
            </a:r>
            <a:r>
              <a:rPr lang="en-IE" b="1" dirty="0"/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sum(…)</a:t>
            </a:r>
            <a:r>
              <a:rPr lang="en-IE" dirty="0"/>
              <a:t>,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</a:t>
            </a:r>
            <a:r>
              <a:rPr lang="en-IE" dirty="0"/>
              <a:t>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IE" dirty="0">
                <a:cs typeface="Courier New" panose="02070309020205020404" pitchFamily="49" charset="0"/>
              </a:rPr>
              <a:t>,…</a:t>
            </a:r>
          </a:p>
          <a:p>
            <a:pPr lvl="1"/>
            <a:r>
              <a:rPr lang="en-IE" dirty="0">
                <a:cs typeface="Courier New" panose="02070309020205020404" pitchFamily="49" charset="0"/>
              </a:rPr>
              <a:t>!!!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IE" dirty="0">
                <a:cs typeface="Courier New" panose="02070309020205020404" pitchFamily="49" charset="0"/>
              </a:rPr>
              <a:t> sensitive: use 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na.rm = TRUE </a:t>
            </a:r>
            <a:r>
              <a:rPr lang="en-IE" dirty="0">
                <a:cs typeface="Courier New" panose="02070309020205020404" pitchFamily="49" charset="0"/>
              </a:rPr>
              <a:t>(if any):</a:t>
            </a:r>
          </a:p>
          <a:p>
            <a:pPr lvl="1"/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endParaRPr lang="en-IE" dirty="0">
              <a:cs typeface="Courier New" panose="02070309020205020404" pitchFamily="49" charset="0"/>
            </a:endParaRPr>
          </a:p>
          <a:p>
            <a:pPr lvl="1"/>
            <a:r>
              <a:rPr lang="en-IE" dirty="0">
                <a:cs typeface="Courier New" panose="02070309020205020404" pitchFamily="49" charset="0"/>
              </a:rPr>
              <a:t>Note on </a:t>
            </a:r>
            <a:r>
              <a:rPr lang="en-IE" dirty="0" err="1">
                <a:cs typeface="Courier New" panose="02070309020205020404" pitchFamily="49" charset="0"/>
              </a:rPr>
              <a:t>logicals</a:t>
            </a:r>
            <a:r>
              <a:rPr lang="en-IE" dirty="0">
                <a:cs typeface="Courier New" panose="02070309020205020404" pitchFamily="49" charset="0"/>
              </a:rPr>
              <a:t>: behave as </a:t>
            </a:r>
            <a:r>
              <a:rPr lang="en-IE" b="1" dirty="0">
                <a:cs typeface="Courier New" panose="02070309020205020404" pitchFamily="49" charset="0"/>
              </a:rPr>
              <a:t>0/1 </a:t>
            </a:r>
            <a:r>
              <a:rPr lang="en-IE" dirty="0">
                <a:cs typeface="Courier New" panose="02070309020205020404" pitchFamily="49" charset="0"/>
              </a:rPr>
              <a:t> =&gt;  convenient for summarising tests!</a:t>
            </a:r>
          </a:p>
          <a:p>
            <a:endParaRPr lang="en-IE" dirty="0"/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4608512" cy="13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5157192"/>
            <a:ext cx="702417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2003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4.2.3 Basic statistics, quantile()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81" y="2286312"/>
            <a:ext cx="7886700" cy="4351338"/>
          </a:xfrm>
        </p:spPr>
        <p:txBody>
          <a:bodyPr/>
          <a:lstStyle/>
          <a:p>
            <a:pPr lvl="1"/>
            <a:r>
              <a:rPr lang="en-IE" dirty="0"/>
              <a:t>default: quartiles</a:t>
            </a:r>
          </a:p>
          <a:p>
            <a:pPr lvl="1"/>
            <a:r>
              <a:rPr lang="en-IE" dirty="0"/>
              <a:t>quantiles can be changed with </a:t>
            </a:r>
            <a:r>
              <a:rPr lang="en-IE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probs</a:t>
            </a:r>
            <a:r>
              <a:rPr lang="en-IE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…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8" y="3360285"/>
            <a:ext cx="5544616" cy="169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086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IE" dirty="0"/>
              <a:t>4.2.4 Contingency table, table()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4" y="2452239"/>
            <a:ext cx="7316181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41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pPr algn="ctr"/>
            <a:r>
              <a:rPr lang="en-IE" dirty="0"/>
              <a:t>Exercises 4.2-1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9155" y="1658072"/>
            <a:ext cx="8634846" cy="45188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2000" dirty="0"/>
              <a:t>Store </a:t>
            </a:r>
            <a:r>
              <a:rPr lang="en-IE" sz="2000" dirty="0" err="1"/>
              <a:t>salmonRaw</a:t>
            </a:r>
            <a:r>
              <a:rPr lang="en-IE" sz="2000" dirty="0"/>
              <a:t> (or whichever name you stored it in) in a new “</a:t>
            </a:r>
            <a:r>
              <a:rPr lang="en-IE" sz="2000" dirty="0" err="1"/>
              <a:t>salmonTidy</a:t>
            </a:r>
            <a:r>
              <a:rPr lang="en-IE" sz="2000" dirty="0"/>
              <a:t>” </a:t>
            </a:r>
            <a:r>
              <a:rPr lang="en-IE" sz="2000" dirty="0" err="1"/>
              <a:t>data.frame</a:t>
            </a:r>
            <a:r>
              <a:rPr lang="en-IE" sz="2000" dirty="0"/>
              <a:t>.</a:t>
            </a:r>
            <a:br>
              <a:rPr lang="en-IE" sz="2000" dirty="0"/>
            </a:br>
            <a:r>
              <a:rPr lang="en-IE" sz="2000" dirty="0"/>
              <a:t>You will now work on this data set.</a:t>
            </a:r>
          </a:p>
          <a:p>
            <a:pPr marL="457200" indent="-45720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Detect incorrect weights and correct them.</a:t>
            </a:r>
            <a:br>
              <a:rPr lang="en-IE" sz="2000" dirty="0"/>
            </a:br>
            <a:r>
              <a:rPr lang="en-IE" sz="2000" dirty="0"/>
              <a:t>Check the mean/min/max weight before/after.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Recode the column “wild” (</a:t>
            </a:r>
            <a:r>
              <a:rPr lang="en-IE" sz="2000" b="1" dirty="0"/>
              <a:t>1 -&gt; TRUE, 0 -&gt; FALSE</a:t>
            </a:r>
            <a:r>
              <a:rPr lang="en-IE" sz="2000" dirty="0"/>
              <a:t>).</a:t>
            </a:r>
            <a:br>
              <a:rPr lang="en-IE" sz="2000" dirty="0"/>
            </a:br>
            <a:r>
              <a:rPr lang="en-IE" sz="2000" dirty="0"/>
              <a:t>Display the number of TRUE/FALSE/NAs.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/>
              <a:t>Save it in a salmonTidy.csv file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r>
              <a:rPr lang="en-IE" sz="2000" dirty="0">
                <a:solidFill>
                  <a:schemeClr val="bg2">
                    <a:lumMod val="50000"/>
                  </a:schemeClr>
                </a:solidFill>
              </a:rPr>
              <a:t>Remove entries with impossible dates (ignore leap years).</a:t>
            </a:r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  <a:p>
            <a:pPr marL="514350" indent="-514350">
              <a:buFont typeface="+mj-lt"/>
              <a:buAutoNum type="arabicPeriod"/>
            </a:pPr>
            <a:endParaRPr lang="en-IE" sz="2000" dirty="0"/>
          </a:p>
        </p:txBody>
      </p:sp>
      <p:pic>
        <p:nvPicPr>
          <p:cNvPr id="10" name="Picture 2" descr="http://mumuland.m.u.pic.centerblog.net/3ea25b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6" y="818342"/>
            <a:ext cx="903507" cy="8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65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0777"/>
            <a:ext cx="9144000" cy="2333192"/>
          </a:xfrm>
        </p:spPr>
        <p:txBody>
          <a:bodyPr/>
          <a:lstStyle/>
          <a:p>
            <a:pPr algn="just"/>
            <a:r>
              <a:rPr lang="en-IE" dirty="0"/>
              <a:t>5. Graphics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7180" y="2741286"/>
            <a:ext cx="5151566" cy="1500187"/>
          </a:xfrm>
        </p:spPr>
        <p:txBody>
          <a:bodyPr/>
          <a:lstStyle/>
          <a:p>
            <a:r>
              <a:rPr lang="en-IE" dirty="0"/>
              <a:t>This section will tell you about the basic elements the R language relies upon</a:t>
            </a:r>
          </a:p>
        </p:txBody>
      </p:sp>
      <p:pic>
        <p:nvPicPr>
          <p:cNvPr id="6" name="Picture 2" descr="https://benjaminlmoore.files.wordpress.com/2015/04/screen-shot-2015-04-09-at-16-29-01.png?w=500&amp;h=3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30" y="4241473"/>
            <a:ext cx="2785648" cy="1838528"/>
          </a:xfrm>
          <a:prstGeom prst="rect">
            <a:avLst/>
          </a:prstGeom>
          <a:noFill/>
        </p:spPr>
      </p:pic>
      <p:pic>
        <p:nvPicPr>
          <p:cNvPr id="7" name="Picture 6" descr="http://www.theusrus.de/Blog-files/U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66" y="4163639"/>
            <a:ext cx="2120630" cy="1994197"/>
          </a:xfrm>
          <a:prstGeom prst="rect">
            <a:avLst/>
          </a:prstGeom>
          <a:noFill/>
        </p:spPr>
      </p:pic>
      <p:pic>
        <p:nvPicPr>
          <p:cNvPr id="8" name="Picture 8" descr="http://ncss.wpengine.netdna-cdn.com/wp-content/uploads/2013/07/3D-Surface-Plo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384" y="4148656"/>
            <a:ext cx="2317744" cy="2024163"/>
          </a:xfrm>
          <a:prstGeom prst="rect">
            <a:avLst/>
          </a:prstGeom>
          <a:noFill/>
        </p:spPr>
      </p:pic>
      <p:pic>
        <p:nvPicPr>
          <p:cNvPr id="9" name="Picture 10" descr="http://support.sas.com/documentation/cdl/en/grstatproc/62603/HTML/default/images/gsgscma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32022" y="1458619"/>
            <a:ext cx="1790700" cy="1790700"/>
          </a:xfrm>
          <a:prstGeom prst="rect">
            <a:avLst/>
          </a:prstGeom>
          <a:noFill/>
        </p:spPr>
      </p:pic>
      <p:pic>
        <p:nvPicPr>
          <p:cNvPr id="10" name="Picture 2" descr="RStudi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0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5.1 Basic graphics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plot(), </a:t>
            </a:r>
            <a:r>
              <a:rPr lang="en-IE" dirty="0" err="1"/>
              <a:t>hist</a:t>
            </a:r>
            <a:r>
              <a:rPr lang="en-IE" dirty="0"/>
              <a:t>(), boxplot(), </a:t>
            </a:r>
            <a:r>
              <a:rPr lang="en-IE" dirty="0" err="1"/>
              <a:t>barplot</a:t>
            </a:r>
            <a:r>
              <a:rPr lang="en-IE" dirty="0"/>
              <a:t>(), pairs(), </a:t>
            </a:r>
            <a:r>
              <a:rPr lang="en-IE" dirty="0" err="1"/>
              <a:t>matplot</a:t>
            </a:r>
            <a:r>
              <a:rPr lang="en-IE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426160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plot()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76668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Most basic graphic, displays Y Vs X</a:t>
            </a:r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See ?plot for more customisation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613" y="2943224"/>
            <a:ext cx="419258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888" y="2417763"/>
            <a:ext cx="41624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83101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hist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363186"/>
            <a:ext cx="8641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Displays </a:t>
            </a:r>
            <a:r>
              <a:rPr lang="fr-FR" sz="2800" dirty="0" err="1"/>
              <a:t>histogram</a:t>
            </a:r>
            <a:endParaRPr lang="fr-FR" sz="2800" dirty="0"/>
          </a:p>
          <a:p>
            <a:r>
              <a:rPr lang="fr-FR" sz="2800" dirty="0"/>
              <a:t>=</a:t>
            </a:r>
            <a:r>
              <a:rPr lang="fr-FR" sz="2400" dirty="0"/>
              <a:t>G</a:t>
            </a:r>
            <a:r>
              <a:rPr lang="en-US" sz="2400" dirty="0" err="1"/>
              <a:t>raphical</a:t>
            </a:r>
            <a:r>
              <a:rPr lang="en-US" sz="2400" dirty="0"/>
              <a:t> representation of the distribution of numerical data</a:t>
            </a:r>
            <a:endParaRPr lang="en-IE" sz="2400" dirty="0"/>
          </a:p>
          <a:p>
            <a:endParaRPr lang="en-IE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7819"/>
          <a:stretch>
            <a:fillRect/>
          </a:stretch>
        </p:blipFill>
        <p:spPr bwMode="auto">
          <a:xfrm>
            <a:off x="4255770" y="2628900"/>
            <a:ext cx="424053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" y="3632200"/>
            <a:ext cx="325794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0" y="5401786"/>
            <a:ext cx="86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break = argument </a:t>
            </a:r>
            <a:r>
              <a:rPr lang="fr-FR" sz="2000" dirty="0" err="1"/>
              <a:t>controling</a:t>
            </a:r>
            <a:r>
              <a:rPr lang="fr-FR" sz="2000" dirty="0"/>
              <a:t> </a:t>
            </a:r>
            <a:r>
              <a:rPr lang="fr-FR" sz="2000" dirty="0" err="1"/>
              <a:t>number</a:t>
            </a:r>
            <a:r>
              <a:rPr lang="fr-FR" sz="2000" dirty="0"/>
              <a:t> bars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158771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 err="1"/>
              <a:t>barplot</a:t>
            </a:r>
            <a:r>
              <a:rPr lang="en-IE" dirty="0"/>
              <a:t>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Displays rectangular bars with lengths proportional to the values that they represent</a:t>
            </a:r>
          </a:p>
          <a:p>
            <a:pPr>
              <a:buFont typeface="Arial" pitchFamily="34" charset="0"/>
              <a:buChar char="•"/>
            </a:pPr>
            <a:endParaRPr lang="fr-FR" sz="2400" dirty="0"/>
          </a:p>
          <a:p>
            <a:pPr>
              <a:buFont typeface="Arial" pitchFamily="34" charset="0"/>
              <a:buChar char="•"/>
            </a:pPr>
            <a:r>
              <a:rPr lang="fr-FR" sz="2400" dirty="0"/>
              <a:t>Works 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err="1"/>
              <a:t>vectors</a:t>
            </a:r>
            <a:r>
              <a:rPr lang="fr-FR" sz="2000" dirty="0"/>
              <a:t> (</a:t>
            </a:r>
            <a:r>
              <a:rPr lang="fr-FR" sz="2000" dirty="0" err="1"/>
              <a:t>regular</a:t>
            </a:r>
            <a:r>
              <a:rPr lang="fr-FR" sz="2000" dirty="0"/>
              <a:t> </a:t>
            </a:r>
            <a:r>
              <a:rPr lang="fr-FR" sz="2000" dirty="0" err="1"/>
              <a:t>barplot</a:t>
            </a:r>
            <a:r>
              <a:rPr lang="fr-FR" sz="20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/>
              <a:t>matrices (</a:t>
            </a:r>
            <a:r>
              <a:rPr lang="fr-FR" sz="2000" dirty="0" err="1"/>
              <a:t>including</a:t>
            </a:r>
            <a:r>
              <a:rPr lang="fr-FR" sz="2000" dirty="0"/>
              <a:t> </a:t>
            </a:r>
            <a:r>
              <a:rPr lang="fr-FR" sz="2000" dirty="0" err="1"/>
              <a:t>contengency</a:t>
            </a:r>
            <a:r>
              <a:rPr lang="fr-FR" sz="2000" dirty="0"/>
              <a:t> tables, </a:t>
            </a:r>
            <a:r>
              <a:rPr lang="fr-FR" sz="2000" dirty="0" err="1"/>
              <a:t>stacked</a:t>
            </a:r>
            <a:r>
              <a:rPr lang="fr-FR" sz="2000" dirty="0"/>
              <a:t> </a:t>
            </a:r>
            <a:r>
              <a:rPr lang="fr-FR" sz="2000" dirty="0" err="1"/>
              <a:t>barplots</a:t>
            </a:r>
            <a:r>
              <a:rPr lang="fr-FR" sz="2000" dirty="0"/>
              <a:t>) </a:t>
            </a:r>
            <a:endParaRPr lang="en-US" sz="2000" dirty="0"/>
          </a:p>
          <a:p>
            <a:endParaRPr lang="fr-FR" sz="2800" dirty="0"/>
          </a:p>
          <a:p>
            <a:endParaRPr lang="en-I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9675" y="3819525"/>
            <a:ext cx="412432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4592638"/>
            <a:ext cx="4622800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419100" y="63500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Legend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later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72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IE" dirty="0"/>
              <a:t>boxplot()</a:t>
            </a:r>
          </a:p>
        </p:txBody>
      </p:sp>
      <p:pic>
        <p:nvPicPr>
          <p:cNvPr id="4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1" y="0"/>
            <a:ext cx="822619" cy="6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0" y="1434904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Displays groups of numerical data through their quartiles</a:t>
            </a:r>
          </a:p>
          <a:p>
            <a:endParaRPr lang="fr-FR" sz="2800" dirty="0"/>
          </a:p>
          <a:p>
            <a:r>
              <a:rPr lang="fr-FR" sz="2800" dirty="0"/>
              <a:t>You </a:t>
            </a:r>
            <a:r>
              <a:rPr lang="fr-FR" sz="2800" dirty="0" err="1"/>
              <a:t>can</a:t>
            </a:r>
            <a:r>
              <a:rPr lang="fr-FR" sz="2800" dirty="0"/>
              <a:t> display a box for </a:t>
            </a:r>
            <a:r>
              <a:rPr lang="fr-FR" sz="2800" dirty="0" err="1"/>
              <a:t>different</a:t>
            </a:r>
            <a:r>
              <a:rPr lang="fr-FR" sz="2800" dirty="0"/>
              <a:t> factor </a:t>
            </a:r>
            <a:r>
              <a:rPr lang="fr-FR" sz="2800" dirty="0" err="1"/>
              <a:t>levels</a:t>
            </a:r>
            <a:endParaRPr lang="en-US" sz="2800" dirty="0"/>
          </a:p>
          <a:p>
            <a:endParaRPr lang="en-IE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5" y="3378200"/>
            <a:ext cx="43243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4240213"/>
            <a:ext cx="39719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3428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17122</TotalTime>
  <Words>5397</Words>
  <Application>Microsoft Office PowerPoint</Application>
  <PresentationFormat>Affichage à l'écran (4:3)</PresentationFormat>
  <Paragraphs>1378</Paragraphs>
  <Slides>172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172</vt:i4>
      </vt:variant>
    </vt:vector>
  </HeadingPairs>
  <TitlesOfParts>
    <vt:vector size="179" baseType="lpstr">
      <vt:lpstr>Arial</vt:lpstr>
      <vt:lpstr>Arial Unicode MS</vt:lpstr>
      <vt:lpstr>Calibri</vt:lpstr>
      <vt:lpstr>Calibri Light</vt:lpstr>
      <vt:lpstr>Courier New</vt:lpstr>
      <vt:lpstr>Office Theme</vt:lpstr>
      <vt:lpstr>1_Office Theme</vt:lpstr>
      <vt:lpstr>R for beginners training course  Guillaume Bal  https://github.com/GuillaumeBal/r.training.mnhn   November 2020</vt:lpstr>
      <vt:lpstr>GETTING STARTED </vt:lpstr>
      <vt:lpstr>1.1 Coding generalities What is a code Code Vs clicks Common base elements Languages  </vt:lpstr>
      <vt:lpstr>Code or program</vt:lpstr>
      <vt:lpstr>Code (R) Vs clicks (Excel) Similarities</vt:lpstr>
      <vt:lpstr>Code (R) Vs clicks (Excel) Differences</vt:lpstr>
      <vt:lpstr>Code (R) Vs clicks (Excel) Differences</vt:lpstr>
      <vt:lpstr>Why you should use code</vt:lpstr>
      <vt:lpstr>Programming base elements</vt:lpstr>
      <vt:lpstr>Programming language</vt:lpstr>
      <vt:lpstr>1.2 R Basic Console Variables Scripts Functions Rstudio Good practices</vt:lpstr>
      <vt:lpstr>What’s R ?</vt:lpstr>
      <vt:lpstr>R cons &amp; pros</vt:lpstr>
      <vt:lpstr>Aim of the course</vt:lpstr>
      <vt:lpstr>Exercises 1.2-1</vt:lpstr>
      <vt:lpstr>Présentation PowerPoint</vt:lpstr>
      <vt:lpstr>Présentation PowerPoint</vt:lpstr>
      <vt:lpstr>Présentation PowerPoint</vt:lpstr>
      <vt:lpstr>Présentation PowerPoint</vt:lpstr>
      <vt:lpstr>Graphical User Interfaces </vt:lpstr>
      <vt:lpstr>Présentation PowerPoint</vt:lpstr>
      <vt:lpstr>Exercises 1.2-2</vt:lpstr>
      <vt:lpstr>Exercises 1.2-3</vt:lpstr>
      <vt:lpstr>Good coding practices</vt:lpstr>
      <vt:lpstr>Présentation PowerPoint</vt:lpstr>
      <vt:lpstr>Présentation PowerPoint</vt:lpstr>
      <vt:lpstr>Présentation PowerPoint</vt:lpstr>
      <vt:lpstr>Exercises 1.2-4</vt:lpstr>
      <vt:lpstr>2. R language basic structure</vt:lpstr>
      <vt:lpstr>Présentation PowerPoint</vt:lpstr>
      <vt:lpstr>Présentation PowerPoint</vt:lpstr>
      <vt:lpstr>2.1 Vectors: the base data type structure and manipulation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Exercises 2.1-1</vt:lpstr>
      <vt:lpstr>Présentation PowerPoint</vt:lpstr>
      <vt:lpstr>Présentation PowerPoint</vt:lpstr>
      <vt:lpstr>Exercises 2.1-2</vt:lpstr>
      <vt:lpstr>Présentation PowerPoint</vt:lpstr>
      <vt:lpstr>Présentation PowerPoint</vt:lpstr>
      <vt:lpstr>Exercises 2.1-3</vt:lpstr>
      <vt:lpstr>Présentation PowerPoint</vt:lpstr>
      <vt:lpstr>Présentation PowerPoint</vt:lpstr>
      <vt:lpstr>Présentation PowerPoint</vt:lpstr>
      <vt:lpstr>Exercises 2.1-4</vt:lpstr>
      <vt:lpstr>Présentation PowerPoint</vt:lpstr>
      <vt:lpstr>Présentation PowerPoint</vt:lpstr>
      <vt:lpstr>Présentation PowerPoint</vt:lpstr>
      <vt:lpstr>Exercises 2.1-5</vt:lpstr>
      <vt:lpstr>2.2 Further data types</vt:lpstr>
      <vt:lpstr>Présentation PowerPoint</vt:lpstr>
      <vt:lpstr>Présentation PowerPoint</vt:lpstr>
      <vt:lpstr>Présentation PowerPoint</vt:lpstr>
      <vt:lpstr>2.2.2 Matrices’ algebra</vt:lpstr>
      <vt:lpstr>Présentation PowerPoint</vt:lpstr>
      <vt:lpstr>Exercises 2.2-1</vt:lpstr>
      <vt:lpstr>3. Data manipulations</vt:lpstr>
      <vt:lpstr>3.1 Indexing data</vt:lpstr>
      <vt:lpstr>Présentation PowerPoint</vt:lpstr>
      <vt:lpstr>Présentation PowerPoint</vt:lpstr>
      <vt:lpstr>Exercises 3.2-1</vt:lpstr>
      <vt:lpstr>Présentation PowerPoint</vt:lpstr>
      <vt:lpstr>Présentation PowerPoint</vt:lpstr>
      <vt:lpstr>Présentation PowerPoint</vt:lpstr>
      <vt:lpstr>Présentation PowerPoint</vt:lpstr>
      <vt:lpstr>Exercises 3.2-2</vt:lpstr>
      <vt:lpstr>Présentation PowerPoint</vt:lpstr>
      <vt:lpstr>Présentation PowerPoint</vt:lpstr>
      <vt:lpstr>Présentation PowerPoint</vt:lpstr>
      <vt:lpstr>Exercises 3.4-1</vt:lpstr>
      <vt:lpstr>Présentation PowerPoint</vt:lpstr>
      <vt:lpstr>Présentation PowerPoint</vt:lpstr>
      <vt:lpstr>Présentation PowerPoint</vt:lpstr>
      <vt:lpstr>Exercises 3.6-1</vt:lpstr>
      <vt:lpstr>4. Data mining, basics</vt:lpstr>
      <vt:lpstr>4.1 Importing / exporting</vt:lpstr>
      <vt:lpstr>Data loading</vt:lpstr>
      <vt:lpstr>Présentation PowerPoint</vt:lpstr>
      <vt:lpstr>Data loading, read.table()</vt:lpstr>
      <vt:lpstr>Data saving, write.table()</vt:lpstr>
      <vt:lpstr>File location</vt:lpstr>
      <vt:lpstr>Course dataset</vt:lpstr>
      <vt:lpstr>Exercises 4.1-1</vt:lpstr>
      <vt:lpstr>4.2 Basic mining</vt:lpstr>
      <vt:lpstr>Présentation PowerPoint</vt:lpstr>
      <vt:lpstr>Présentation PowerPoint</vt:lpstr>
      <vt:lpstr>4.2.3 Basic statistics</vt:lpstr>
      <vt:lpstr>4.2.3 Basic statistics, quantile()</vt:lpstr>
      <vt:lpstr>4.2.4 Contingency table, table()</vt:lpstr>
      <vt:lpstr>Exercises 4.2-1</vt:lpstr>
      <vt:lpstr>5. Graphics</vt:lpstr>
      <vt:lpstr>5.1 Basic graphics</vt:lpstr>
      <vt:lpstr>plot()</vt:lpstr>
      <vt:lpstr>hist()</vt:lpstr>
      <vt:lpstr>barplot()</vt:lpstr>
      <vt:lpstr>boxplot()</vt:lpstr>
      <vt:lpstr>matplot()</vt:lpstr>
      <vt:lpstr>pairs()</vt:lpstr>
      <vt:lpstr>Saving graphics</vt:lpstr>
      <vt:lpstr>Exercises 5.1-1</vt:lpstr>
      <vt:lpstr>5.2 Customizing graphics</vt:lpstr>
      <vt:lpstr>Features type</vt:lpstr>
      <vt:lpstr>Points, lines and colours</vt:lpstr>
      <vt:lpstr>More features</vt:lpstr>
      <vt:lpstr>More features</vt:lpstr>
      <vt:lpstr>Exercises 5.2-1</vt:lpstr>
      <vt:lpstr>5.3 Global graphics settings</vt:lpstr>
      <vt:lpstr>par(), global parameters</vt:lpstr>
      <vt:lpstr>par(), split graph window</vt:lpstr>
      <vt:lpstr>par(), margins</vt:lpstr>
      <vt:lpstr>Exercises 5.3-1</vt:lpstr>
      <vt:lpstr>More on graphics</vt:lpstr>
      <vt:lpstr>6. Repetitive &amp; conditional tasks</vt:lpstr>
      <vt:lpstr>6.1 Applying the same function - over one dimension of a matrix/dataframe/array, apply() - by factor levels on a vector, matrix, dataframe, tapply &amp; by()   (over elements of a list, sapply() and lapply(), see extras section)   </vt:lpstr>
      <vt:lpstr>Applying across dimensions : apply()</vt:lpstr>
      <vt:lpstr>Apply functions by factor(s) tapply()</vt:lpstr>
      <vt:lpstr>Applying functions by factor(s) by()</vt:lpstr>
      <vt:lpstr>Including ‘applied functions’ arguments</vt:lpstr>
      <vt:lpstr>Exercises 6.1-1</vt:lpstr>
      <vt:lpstr>6.2 loops - for() loop, performs instruction for given number time - nesting loops - if(), for conditional tasks, not a loop but part of nested loops  (while() loop, perform instructions while condition is satisfied, see extras section)   </vt:lpstr>
      <vt:lpstr>for() loops, structure</vt:lpstr>
      <vt:lpstr>for() loops, when ?</vt:lpstr>
      <vt:lpstr>Exercises 6.2-1</vt:lpstr>
      <vt:lpstr>Exercises 6.2-2</vt:lpstr>
      <vt:lpstr>Add conditional tasks with if() </vt:lpstr>
      <vt:lpstr>Add conditional tasks with if() </vt:lpstr>
      <vt:lpstr>Exercises 6.2-3</vt:lpstr>
      <vt:lpstr>Nesting loops</vt:lpstr>
      <vt:lpstr>if() specific options </vt:lpstr>
      <vt:lpstr>7. More advanced analyses &amp; programming</vt:lpstr>
      <vt:lpstr>7.1 Creating functions    </vt:lpstr>
      <vt:lpstr>Functions</vt:lpstr>
      <vt:lpstr>Sum of 2 integers</vt:lpstr>
      <vt:lpstr>Sum of 2 integers, stop()</vt:lpstr>
      <vt:lpstr>Sum of 2 integers, warnings()</vt:lpstr>
      <vt:lpstr>Exercises 7.1-1</vt:lpstr>
      <vt:lpstr>Adding default arguments’ values</vt:lpstr>
      <vt:lpstr>Further tools for functions</vt:lpstr>
      <vt:lpstr>R functions, get details</vt:lpstr>
      <vt:lpstr>7.2 Quick overview stats</vt:lpstr>
      <vt:lpstr>Non parametric smoothing</vt:lpstr>
      <vt:lpstr>lowess() examples</vt:lpstr>
      <vt:lpstr>Correlations / linear models</vt:lpstr>
      <vt:lpstr>cor.test() and lm() example</vt:lpstr>
      <vt:lpstr>Generalized Additive Models</vt:lpstr>
      <vt:lpstr>Generalized Additive Models</vt:lpstr>
      <vt:lpstr>General-purpose optimization in R</vt:lpstr>
      <vt:lpstr>7. EXTRAS  YOU MAY NEED / USE SOON ... </vt:lpstr>
      <vt:lpstr>dates</vt:lpstr>
      <vt:lpstr>Other data structures</vt:lpstr>
      <vt:lpstr>Présentation PowerPoint</vt:lpstr>
      <vt:lpstr>Applying functions on  elements of list</vt:lpstr>
      <vt:lpstr>Applying functions by factor(s) by()</vt:lpstr>
      <vt:lpstr>Applying functions by factor(s) by()</vt:lpstr>
      <vt:lpstr>while() loop</vt:lpstr>
      <vt:lpstr>Data loading and saving, excel files</vt:lpstr>
      <vt:lpstr>ggplot2 package</vt:lpstr>
      <vt:lpstr>ggplot2 package, examples</vt:lpstr>
      <vt:lpstr>ggplot2 package, examples</vt:lpstr>
      <vt:lpstr>ggplot2 package, examples</vt:lpstr>
      <vt:lpstr>8. TO KEEP GOING</vt:lpstr>
      <vt:lpstr>Reports, R markdown package</vt:lpstr>
      <vt:lpstr>R packages</vt:lpstr>
      <vt:lpstr>R packages, fisheries</vt:lpstr>
      <vt:lpstr>Write your own models</vt:lpstr>
      <vt:lpstr>Présentation PowerPoint</vt:lpstr>
      <vt:lpstr>More exercises</vt:lpstr>
      <vt:lpstr>Présentation PowerPoint</vt:lpstr>
      <vt:lpstr>Why you should keep Excel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beginners training course  Guillaume Bal &amp; Yves Reecht   8th &amp; 9th of March 2016  </dc:title>
  <dc:creator>Guilluame Bal (ext)</dc:creator>
  <cp:lastModifiedBy>Guillaume BAL</cp:lastModifiedBy>
  <cp:revision>582</cp:revision>
  <dcterms:created xsi:type="dcterms:W3CDTF">2016-03-08T09:10:36Z</dcterms:created>
  <dcterms:modified xsi:type="dcterms:W3CDTF">2020-10-27T11:47:26Z</dcterms:modified>
</cp:coreProperties>
</file>